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4"/>
  </p:notesMasterIdLst>
  <p:sldIdLst>
    <p:sldId id="256" r:id="rId5"/>
    <p:sldId id="686" r:id="rId6"/>
    <p:sldId id="665" r:id="rId7"/>
    <p:sldId id="755" r:id="rId8"/>
    <p:sldId id="722" r:id="rId9"/>
    <p:sldId id="448" r:id="rId10"/>
    <p:sldId id="795" r:id="rId11"/>
    <p:sldId id="794" r:id="rId12"/>
    <p:sldId id="407" r:id="rId13"/>
    <p:sldId id="410" r:id="rId15"/>
    <p:sldId id="724" r:id="rId16"/>
    <p:sldId id="725" r:id="rId17"/>
    <p:sldId id="852" r:id="rId18"/>
    <p:sldId id="660" r:id="rId19"/>
    <p:sldId id="823" r:id="rId20"/>
    <p:sldId id="824" r:id="rId21"/>
    <p:sldId id="455" r:id="rId22"/>
    <p:sldId id="536" r:id="rId23"/>
    <p:sldId id="662" r:id="rId24"/>
    <p:sldId id="447" r:id="rId25"/>
    <p:sldId id="708" r:id="rId26"/>
    <p:sldId id="785" r:id="rId27"/>
    <p:sldId id="663" r:id="rId28"/>
    <p:sldId id="667" r:id="rId29"/>
    <p:sldId id="268" r:id="rId30"/>
    <p:sldId id="842" r:id="rId31"/>
    <p:sldId id="365" r:id="rId32"/>
    <p:sldId id="669" r:id="rId33"/>
    <p:sldId id="751" r:id="rId34"/>
    <p:sldId id="786" r:id="rId35"/>
    <p:sldId id="787" r:id="rId36"/>
    <p:sldId id="788" r:id="rId3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showGuides="1">
      <p:cViewPr varScale="1">
        <p:scale>
          <a:sx n="66" d="100"/>
          <a:sy n="66" d="100"/>
        </p:scale>
        <p:origin x="-630" y="-114"/>
      </p:cViewPr>
      <p:guideLst>
        <p:guide orient="horz" pos="2173"/>
        <p:guide pos="2932"/>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notesMaster" Target="notesMasters/notes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A8A01E7-71AF-4CD4-8411-B2D3DEC965DC}"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TextEdit="1"/>
          </p:cNvSpPr>
          <p:nvPr>
            <p:ph type="sldImg"/>
          </p:nvPr>
        </p:nvSpPr>
        <p:spPr>
          <a:ln>
            <a:miter/>
          </a:ln>
        </p:spPr>
      </p:sp>
      <p:sp>
        <p:nvSpPr>
          <p:cNvPr id="18434" name="文本占位符 2"/>
          <p:cNvSpPr>
            <a:spLocks noGrp="1"/>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solidFill>
          <a:srgbClr val="0070C0"/>
        </a:solidFill>
        <a:effectLst/>
      </p:bgPr>
    </p:bg>
    <p:spTree>
      <p:nvGrpSpPr>
        <p:cNvPr id="1" name=""/>
        <p:cNvGrpSpPr/>
        <p:nvPr/>
      </p:nvGrpSpPr>
      <p:grpSpPr>
        <a:xfrm>
          <a:off x="0" y="0"/>
          <a:ext cx="0" cy="0"/>
          <a:chOff x="0" y="0"/>
          <a:chExt cx="0" cy="0"/>
        </a:xfrm>
      </p:grpSpPr>
      <p:pic>
        <p:nvPicPr>
          <p:cNvPr id="4099" name="Picture 4"/>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标题 2050"/>
          <p:cNvSpPr>
            <a:spLocks noGrp="1"/>
          </p:cNvSpPr>
          <p:nvPr>
            <p:ph type="ctrTitle"/>
          </p:nvPr>
        </p:nvSpPr>
        <p:spPr>
          <a:xfrm>
            <a:off x="612775" y="1703388"/>
            <a:ext cx="7845425" cy="1082675"/>
          </a:xfrm>
          <a:prstGeom prst="rect">
            <a:avLst/>
          </a:prstGeom>
          <a:noFill/>
          <a:ln w="9525">
            <a:noFill/>
          </a:ln>
        </p:spPr>
        <p:txBody>
          <a:bodyPr/>
          <a:lstStyle>
            <a:lvl1pPr lvl="0" algn="l">
              <a:defRPr>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12775" y="2927350"/>
            <a:ext cx="7848600" cy="1752600"/>
          </a:xfrm>
          <a:prstGeom prst="rect">
            <a:avLst/>
          </a:prstGeom>
          <a:noFill/>
          <a:ln w="9525">
            <a:noFill/>
          </a:ln>
        </p:spPr>
        <p:txBody>
          <a:bodyPr/>
          <a:lstStyle>
            <a:lvl1pPr marL="0" lvl="0" indent="0" algn="l">
              <a:buNone/>
              <a:defRPr>
                <a:solidFill>
                  <a:schemeClr val="tx1"/>
                </a:solidFill>
              </a:defRPr>
            </a:lvl1pPr>
            <a:lvl2pPr marL="457200" lvl="1" indent="0" algn="ctr">
              <a:buNone/>
              <a:defRPr>
                <a:solidFill>
                  <a:schemeClr val="tx1"/>
                </a:solidFill>
              </a:defRPr>
            </a:lvl2pPr>
            <a:lvl3pPr marL="914400" lvl="2" indent="0" algn="ctr">
              <a:buNone/>
              <a:defRPr>
                <a:solidFill>
                  <a:schemeClr val="tx1"/>
                </a:solidFill>
              </a:defRPr>
            </a:lvl3pPr>
            <a:lvl4pPr marL="1371600" lvl="3" indent="0" algn="ctr">
              <a:buNone/>
              <a:defRPr>
                <a:solidFill>
                  <a:schemeClr val="tx1"/>
                </a:solidFill>
              </a:defRPr>
            </a:lvl4pPr>
            <a:lvl5pPr marL="1828800" lvl="4" indent="0" algn="ctr">
              <a:buNone/>
              <a:defRPr>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9" name="日期占位符 2052"/>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2053"/>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2054"/>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90500"/>
            <a:ext cx="6052930"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solidFill>
          <a:srgbClr val="0070C0"/>
        </a:solidFill>
        <a:effectLst/>
      </p:bgPr>
    </p:bg>
    <p:spTree>
      <p:nvGrpSpPr>
        <p:cNvPr id="1" name=""/>
        <p:cNvGrpSpPr/>
        <p:nvPr/>
      </p:nvGrpSpPr>
      <p:grpSpPr>
        <a:xfrm>
          <a:off x="0" y="0"/>
          <a:ext cx="0" cy="0"/>
          <a:chOff x="0" y="0"/>
          <a:chExt cx="0" cy="0"/>
        </a:xfrm>
      </p:grpSpPr>
      <p:pic>
        <p:nvPicPr>
          <p:cNvPr id="5123" name="Picture 4"/>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标题 2050"/>
          <p:cNvSpPr>
            <a:spLocks noGrp="1"/>
          </p:cNvSpPr>
          <p:nvPr>
            <p:ph type="ctrTitle"/>
          </p:nvPr>
        </p:nvSpPr>
        <p:spPr>
          <a:xfrm>
            <a:off x="612775" y="1703388"/>
            <a:ext cx="7845425" cy="1082675"/>
          </a:xfrm>
          <a:prstGeom prst="rect">
            <a:avLst/>
          </a:prstGeom>
          <a:noFill/>
          <a:ln w="9525">
            <a:noFill/>
          </a:ln>
        </p:spPr>
        <p:txBody>
          <a:bodyPr/>
          <a:lstStyle>
            <a:lvl1pPr lvl="0" algn="l">
              <a:defRPr>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12775" y="2927350"/>
            <a:ext cx="7848600" cy="1752600"/>
          </a:xfrm>
          <a:prstGeom prst="rect">
            <a:avLst/>
          </a:prstGeom>
          <a:noFill/>
          <a:ln w="9525">
            <a:noFill/>
          </a:ln>
        </p:spPr>
        <p:txBody>
          <a:bodyPr/>
          <a:lstStyle>
            <a:lvl1pPr marL="0" lvl="0" indent="0" algn="l">
              <a:buNone/>
              <a:defRPr>
                <a:solidFill>
                  <a:schemeClr val="tx1"/>
                </a:solidFill>
              </a:defRPr>
            </a:lvl1pPr>
            <a:lvl2pPr marL="457200" lvl="1" indent="0" algn="ctr">
              <a:buNone/>
              <a:defRPr>
                <a:solidFill>
                  <a:schemeClr val="tx1"/>
                </a:solidFill>
              </a:defRPr>
            </a:lvl2pPr>
            <a:lvl3pPr marL="914400" lvl="2" indent="0" algn="ctr">
              <a:buNone/>
              <a:defRPr>
                <a:solidFill>
                  <a:schemeClr val="tx1"/>
                </a:solidFill>
              </a:defRPr>
            </a:lvl3pPr>
            <a:lvl4pPr marL="1371600" lvl="3" indent="0" algn="ctr">
              <a:buNone/>
              <a:defRPr>
                <a:solidFill>
                  <a:schemeClr val="tx1"/>
                </a:solidFill>
              </a:defRPr>
            </a:lvl4pPr>
            <a:lvl5pPr marL="1828800" lvl="4" indent="0" algn="ctr">
              <a:buNone/>
              <a:defRPr>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9" name="日期占位符 2052"/>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2053"/>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2054"/>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174750"/>
            <a:ext cx="4032504"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174750"/>
            <a:ext cx="4032504"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90500"/>
            <a:ext cx="6052930"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solidFill>
          <a:srgbClr val="0070C0"/>
        </a:solidFill>
        <a:effectLst/>
      </p:bgPr>
    </p:bg>
    <p:spTree>
      <p:nvGrpSpPr>
        <p:cNvPr id="1" name=""/>
        <p:cNvGrpSpPr/>
        <p:nvPr/>
      </p:nvGrpSpPr>
      <p:grpSpPr>
        <a:xfrm>
          <a:off x="0" y="0"/>
          <a:ext cx="0" cy="0"/>
          <a:chOff x="0" y="0"/>
          <a:chExt cx="0" cy="0"/>
        </a:xfrm>
      </p:grpSpPr>
      <p:pic>
        <p:nvPicPr>
          <p:cNvPr id="6147" name="Picture 4"/>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标题 2050"/>
          <p:cNvSpPr>
            <a:spLocks noGrp="1"/>
          </p:cNvSpPr>
          <p:nvPr>
            <p:ph type="ctrTitle"/>
          </p:nvPr>
        </p:nvSpPr>
        <p:spPr>
          <a:xfrm>
            <a:off x="612775" y="1703388"/>
            <a:ext cx="7845425" cy="1082675"/>
          </a:xfrm>
          <a:prstGeom prst="rect">
            <a:avLst/>
          </a:prstGeom>
          <a:noFill/>
          <a:ln w="9525">
            <a:noFill/>
          </a:ln>
        </p:spPr>
        <p:txBody>
          <a:bodyPr/>
          <a:lstStyle>
            <a:lvl1pPr lvl="0" algn="l">
              <a:defRPr>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12775" y="2927350"/>
            <a:ext cx="7848600" cy="1752600"/>
          </a:xfrm>
          <a:prstGeom prst="rect">
            <a:avLst/>
          </a:prstGeom>
          <a:noFill/>
          <a:ln w="9525">
            <a:noFill/>
          </a:ln>
        </p:spPr>
        <p:txBody>
          <a:bodyPr/>
          <a:lstStyle>
            <a:lvl1pPr marL="0" lvl="0" indent="0" algn="l">
              <a:buNone/>
              <a:defRPr>
                <a:solidFill>
                  <a:schemeClr val="tx1"/>
                </a:solidFill>
              </a:defRPr>
            </a:lvl1pPr>
            <a:lvl2pPr marL="457200" lvl="1" indent="0" algn="ctr">
              <a:buNone/>
              <a:defRPr>
                <a:solidFill>
                  <a:schemeClr val="tx1"/>
                </a:solidFill>
              </a:defRPr>
            </a:lvl2pPr>
            <a:lvl3pPr marL="914400" lvl="2" indent="0" algn="ctr">
              <a:buNone/>
              <a:defRPr>
                <a:solidFill>
                  <a:schemeClr val="tx1"/>
                </a:solidFill>
              </a:defRPr>
            </a:lvl3pPr>
            <a:lvl4pPr marL="1371600" lvl="3" indent="0" algn="ctr">
              <a:buNone/>
              <a:defRPr>
                <a:solidFill>
                  <a:schemeClr val="tx1"/>
                </a:solidFill>
              </a:defRPr>
            </a:lvl4pPr>
            <a:lvl5pPr marL="1828800" lvl="4" indent="0" algn="ctr">
              <a:buNone/>
              <a:defRPr>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9" name="日期占位符 2052"/>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2053"/>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2054"/>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174750"/>
            <a:ext cx="4032504"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174750"/>
            <a:ext cx="4032504"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90500"/>
            <a:ext cx="6052930"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174750"/>
            <a:ext cx="4032504"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174750"/>
            <a:ext cx="4032504"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17462" y="-9525"/>
            <a:ext cx="9158287" cy="6867525"/>
          </a:xfrm>
          <a:prstGeom prst="rect">
            <a:avLst/>
          </a:prstGeom>
          <a:noFill/>
          <a:ln w="9525">
            <a:noFill/>
          </a:ln>
        </p:spPr>
      </p:pic>
      <p:sp>
        <p:nvSpPr>
          <p:cNvPr id="1027" name="标题 1026"/>
          <p:cNvSpPr>
            <a:spLocks noGrp="1"/>
          </p:cNvSpPr>
          <p:nvPr>
            <p:ph type="title"/>
          </p:nvPr>
        </p:nvSpPr>
        <p:spPr>
          <a:xfrm>
            <a:off x="457200" y="190500"/>
            <a:ext cx="8229600" cy="58261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8" name="文本占位符 1027"/>
          <p:cNvSpPr>
            <a:spLocks noGrp="1"/>
          </p:cNvSpPr>
          <p:nvPr>
            <p:ph type="body"/>
          </p:nvPr>
        </p:nvSpPr>
        <p:spPr>
          <a:xfrm>
            <a:off x="457200" y="1174750"/>
            <a:ext cx="8229600" cy="49530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9" name="日期占位符 1028"/>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页脚占位符 1029"/>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p:pic>
        <p:nvPicPr>
          <p:cNvPr id="2050" name="Picture 2"/>
          <p:cNvPicPr>
            <a:picLocks noChangeAspect="1"/>
          </p:cNvPicPr>
          <p:nvPr/>
        </p:nvPicPr>
        <p:blipFill>
          <a:blip r:embed="rId12"/>
          <a:stretch>
            <a:fillRect/>
          </a:stretch>
        </p:blipFill>
        <p:spPr>
          <a:xfrm>
            <a:off x="-17462" y="-9525"/>
            <a:ext cx="9158287" cy="6867525"/>
          </a:xfrm>
          <a:prstGeom prst="rect">
            <a:avLst/>
          </a:prstGeom>
          <a:noFill/>
          <a:ln w="9525">
            <a:noFill/>
          </a:ln>
        </p:spPr>
      </p:pic>
      <p:sp>
        <p:nvSpPr>
          <p:cNvPr id="2051" name="标题 1026"/>
          <p:cNvSpPr>
            <a:spLocks noGrp="1"/>
          </p:cNvSpPr>
          <p:nvPr>
            <p:ph type="title"/>
          </p:nvPr>
        </p:nvSpPr>
        <p:spPr>
          <a:xfrm>
            <a:off x="457200" y="190500"/>
            <a:ext cx="8229600" cy="58261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2" name="文本占位符 1027"/>
          <p:cNvSpPr>
            <a:spLocks noGrp="1"/>
          </p:cNvSpPr>
          <p:nvPr>
            <p:ph type="body"/>
          </p:nvPr>
        </p:nvSpPr>
        <p:spPr>
          <a:xfrm>
            <a:off x="457200" y="1174750"/>
            <a:ext cx="8229600" cy="49530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9" name="日期占位符 1028"/>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页脚占位符 1029"/>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p:pic>
        <p:nvPicPr>
          <p:cNvPr id="3074" name="Picture 2"/>
          <p:cNvPicPr>
            <a:picLocks noChangeAspect="1"/>
          </p:cNvPicPr>
          <p:nvPr/>
        </p:nvPicPr>
        <p:blipFill>
          <a:blip r:embed="rId12"/>
          <a:stretch>
            <a:fillRect/>
          </a:stretch>
        </p:blipFill>
        <p:spPr>
          <a:xfrm>
            <a:off x="-17462" y="-9525"/>
            <a:ext cx="9158287" cy="6867525"/>
          </a:xfrm>
          <a:prstGeom prst="rect">
            <a:avLst/>
          </a:prstGeom>
          <a:noFill/>
          <a:ln w="9525">
            <a:noFill/>
          </a:ln>
        </p:spPr>
      </p:pic>
      <p:sp>
        <p:nvSpPr>
          <p:cNvPr id="3075" name="标题 1026"/>
          <p:cNvSpPr>
            <a:spLocks noGrp="1"/>
          </p:cNvSpPr>
          <p:nvPr>
            <p:ph type="title"/>
          </p:nvPr>
        </p:nvSpPr>
        <p:spPr>
          <a:xfrm>
            <a:off x="457200" y="190500"/>
            <a:ext cx="8229600" cy="58261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6" name="文本占位符 1027"/>
          <p:cNvSpPr>
            <a:spLocks noGrp="1"/>
          </p:cNvSpPr>
          <p:nvPr>
            <p:ph type="body"/>
          </p:nvPr>
        </p:nvSpPr>
        <p:spPr>
          <a:xfrm>
            <a:off x="457200" y="1174750"/>
            <a:ext cx="8229600" cy="49530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9" name="日期占位符 1028"/>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页脚占位符 1029"/>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6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3.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ctrTitle"/>
          </p:nvPr>
        </p:nvSpPr>
        <p:spPr>
          <a:xfrm>
            <a:off x="612775" y="1781175"/>
            <a:ext cx="7845425" cy="2244725"/>
          </a:xfrm>
          <a:solidFill>
            <a:schemeClr val="bg1"/>
          </a:solidFill>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outerShdw blurRad="50800" dist="38100" dir="8100000" algn="tr" rotWithShape="0">
                    <a:prstClr val="black">
                      <a:alpha val="40000"/>
                    </a:prstClr>
                  </a:outerShdw>
                </a:effectLst>
                <a:uLnTx/>
                <a:uFillTx/>
                <a:latin typeface="方正小标宋简体" panose="03000509000000000000" pitchFamily="2" charset="-122"/>
                <a:ea typeface="方正小标宋简体" panose="03000509000000000000" pitchFamily="2" charset="-122"/>
                <a:cs typeface="+mj-cs"/>
              </a:rPr>
              <a:t>郑州市支持制造业高质量发展</a:t>
            </a:r>
            <a:br>
              <a:rPr kumimoji="0" lang="zh-CN" altLang="en-US" sz="4000" b="0" i="0" u="none" strike="noStrike" kern="1200" cap="none" spc="0" normalizeH="0" baseline="0" noProof="0" dirty="0">
                <a:ln>
                  <a:noFill/>
                </a:ln>
                <a:solidFill>
                  <a:schemeClr val="tx1"/>
                </a:solidFill>
                <a:effectLst>
                  <a:outerShdw blurRad="50800" dist="38100" dir="8100000" algn="tr" rotWithShape="0">
                    <a:prstClr val="black">
                      <a:alpha val="40000"/>
                    </a:prstClr>
                  </a:outerShdw>
                </a:effectLst>
                <a:uLnTx/>
                <a:uFillTx/>
                <a:latin typeface="方正小标宋简体" panose="03000509000000000000" pitchFamily="2" charset="-122"/>
                <a:ea typeface="方正小标宋简体" panose="03000509000000000000" pitchFamily="2" charset="-122"/>
                <a:cs typeface="+mj-cs"/>
              </a:rPr>
            </a:br>
            <a:r>
              <a:rPr kumimoji="0" lang="zh-CN" altLang="en-US" sz="4000" b="0" i="0" u="none" strike="noStrike" kern="1200" cap="none" spc="0" normalizeH="0" baseline="0" noProof="1">
                <a:ln>
                  <a:noFill/>
                </a:ln>
                <a:solidFill>
                  <a:schemeClr val="tx1"/>
                </a:solidFill>
                <a:effectLst>
                  <a:outerShdw blurRad="50800" dist="38100" dir="8100000" algn="tr" rotWithShape="0">
                    <a:prstClr val="black">
                      <a:alpha val="40000"/>
                    </a:prstClr>
                  </a:outerShdw>
                </a:effectLst>
                <a:uLnTx/>
                <a:uFillTx/>
                <a:latin typeface="方正小标宋简体" panose="03000509000000000000" pitchFamily="2" charset="-122"/>
                <a:ea typeface="方正小标宋简体" panose="03000509000000000000" pitchFamily="2" charset="-122"/>
                <a:cs typeface="+mj-cs"/>
              </a:rPr>
              <a:t>若干政策解读</a:t>
            </a:r>
            <a:endParaRPr kumimoji="0" lang="zh-CN" altLang="en-US" sz="4000" b="0" i="0" u="none" strike="noStrike" kern="1200" cap="none" spc="0" normalizeH="0" baseline="0" noProof="1">
              <a:ln>
                <a:noFill/>
              </a:ln>
              <a:solidFill>
                <a:schemeClr val="tx1"/>
              </a:solidFill>
              <a:effectLst>
                <a:outerShdw blurRad="50800" dist="38100" dir="8100000" algn="tr" rotWithShape="0">
                  <a:prstClr val="black">
                    <a:alpha val="40000"/>
                  </a:prstClr>
                </a:outerShdw>
              </a:effectLst>
              <a:uLnTx/>
              <a:uFillTx/>
              <a:latin typeface="方正小标宋简体" panose="03000509000000000000" pitchFamily="2" charset="-122"/>
              <a:ea typeface="方正小标宋简体" panose="03000509000000000000" pitchFamily="2" charset="-122"/>
              <a:cs typeface="+mj-cs"/>
            </a:endParaRPr>
          </a:p>
        </p:txBody>
      </p:sp>
      <p:sp>
        <p:nvSpPr>
          <p:cNvPr id="8194" name="文本框 2"/>
          <p:cNvSpPr txBox="1"/>
          <p:nvPr/>
        </p:nvSpPr>
        <p:spPr>
          <a:xfrm>
            <a:off x="612775" y="5281613"/>
            <a:ext cx="8062913" cy="1198562"/>
          </a:xfrm>
          <a:prstGeom prst="rect">
            <a:avLst/>
          </a:prstGeom>
          <a:noFill/>
          <a:ln w="9525">
            <a:noFill/>
          </a:ln>
        </p:spPr>
        <p:txBody>
          <a:bodyPr anchor="t" anchorCtr="0">
            <a:spAutoFit/>
          </a:bodyPr>
          <a:p>
            <a:r>
              <a:rPr lang="zh-CN" altLang="en-US" sz="2400" b="1" dirty="0">
                <a:latin typeface="Arial" panose="020B0604020202020204" pitchFamily="34" charset="0"/>
                <a:ea typeface="宋体" panose="02010600030101010101" pitchFamily="2" charset="-122"/>
              </a:rPr>
              <a:t>郑州市工业和信息化局</a:t>
            </a:r>
            <a:endParaRPr lang="zh-CN" altLang="en-US"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工业经济运行监测协调办公室</a:t>
            </a:r>
            <a:endParaRPr lang="zh-CN" altLang="en-US" sz="2400" b="1" dirty="0">
              <a:latin typeface="Arial" panose="020B0604020202020204" pitchFamily="34" charset="0"/>
              <a:ea typeface="宋体" panose="02010600030101010101" pitchFamily="2" charset="-122"/>
            </a:endParaRPr>
          </a:p>
          <a:p>
            <a:pPr algn="ctr"/>
            <a:r>
              <a:rPr lang="en-US" altLang="zh-CN" sz="2400" dirty="0">
                <a:latin typeface="Arial" panose="020B0604020202020204" pitchFamily="34" charset="0"/>
                <a:ea typeface="宋体" panose="02010600030101010101" pitchFamily="2" charset="-122"/>
              </a:rPr>
              <a:t>                                                                  2021</a:t>
            </a:r>
            <a:r>
              <a:rPr lang="zh-CN" altLang="en-US" sz="2400" dirty="0">
                <a:latin typeface="Arial" panose="020B0604020202020204" pitchFamily="34" charset="0"/>
                <a:ea typeface="宋体" panose="02010600030101010101" pitchFamily="2" charset="-122"/>
              </a:rPr>
              <a:t>年</a:t>
            </a:r>
            <a:r>
              <a:rPr lang="en-US" altLang="zh-CN" sz="2400" dirty="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月</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a:xfrm>
            <a:off x="457200" y="190500"/>
            <a:ext cx="8229600" cy="666750"/>
          </a:xfrm>
        </p:spPr>
        <p:txBody>
          <a:bodyPr vert="horz" wrap="square" lIns="91440" tIns="45720" rIns="91440" bIns="45720" anchor="ctr" anchorCtr="0"/>
          <a:p>
            <a:pPr eaLnBrk="1" hangingPunct="1"/>
            <a:r>
              <a:rPr lang="zh-CN" altLang="en-US" b="1" dirty="0">
                <a:sym typeface="宋体" panose="02010600030101010101" pitchFamily="2" charset="-122"/>
              </a:rPr>
              <a:t>一、申报条件</a:t>
            </a:r>
            <a:endParaRPr lang="zh-CN" altLang="en-US" dirty="0">
              <a:ea typeface="方正小标宋简体" panose="03000509000000000000" pitchFamily="2" charset="-122"/>
              <a:sym typeface="宋体" panose="02010600030101010101" pitchFamily="2" charset="-122"/>
            </a:endParaRPr>
          </a:p>
        </p:txBody>
      </p:sp>
      <p:sp>
        <p:nvSpPr>
          <p:cNvPr id="19458" name="内容占位符 2"/>
          <p:cNvSpPr>
            <a:spLocks noGrp="1"/>
          </p:cNvSpPr>
          <p:nvPr>
            <p:ph idx="1"/>
          </p:nvPr>
        </p:nvSpPr>
        <p:spPr>
          <a:xfrm>
            <a:off x="541338" y="857250"/>
            <a:ext cx="8145462" cy="5270500"/>
          </a:xfrm>
        </p:spPr>
        <p:txBody>
          <a:bodyPr vert="horz" wrap="square" lIns="91440" tIns="45720" rIns="91440" bIns="45720" anchor="t" anchorCtr="0"/>
          <a:p>
            <a:pPr eaLnBrk="1" hangingPunct="1">
              <a:spcBef>
                <a:spcPct val="0"/>
              </a:spcBef>
            </a:pPr>
            <a:r>
              <a:rPr lang="zh-CN" altLang="en-US" sz="2400" b="1" dirty="0">
                <a:sym typeface="宋体" panose="02010600030101010101" pitchFamily="2" charset="-122"/>
              </a:rPr>
              <a:t>（五）</a:t>
            </a:r>
            <a:r>
              <a:rPr lang="zh-CN" altLang="en-US" sz="2400" dirty="0">
                <a:sym typeface="宋体" panose="02010600030101010101" pitchFamily="2" charset="-122"/>
              </a:rPr>
              <a:t>企业近3年在申请财政扶持资金时没有发生弄虚作假行为，企业在“信用中国”（http://www.creditchina.gov.cn/）没有被列入“失信被执行人”和“重大税收违法案件当事人”名单。</a:t>
            </a:r>
            <a:endParaRPr lang="zh-CN" altLang="en-US" sz="2400" dirty="0">
              <a:sym typeface="宋体" panose="02010600030101010101" pitchFamily="2" charset="-122"/>
            </a:endParaRPr>
          </a:p>
          <a:p>
            <a:pPr eaLnBrk="1" hangingPunct="1">
              <a:spcBef>
                <a:spcPct val="0"/>
              </a:spcBef>
            </a:pPr>
            <a:endParaRPr lang="zh-CN" altLang="en-US" sz="2400" dirty="0">
              <a:sym typeface="宋体" panose="02010600030101010101" pitchFamily="2" charset="-122"/>
            </a:endParaRPr>
          </a:p>
          <a:p>
            <a:pPr eaLnBrk="1" hangingPunct="1">
              <a:spcBef>
                <a:spcPct val="0"/>
              </a:spcBef>
            </a:pPr>
            <a:r>
              <a:rPr lang="zh-CN" altLang="en-US" sz="2400" dirty="0">
                <a:solidFill>
                  <a:srgbClr val="FF0000"/>
                </a:solidFill>
                <a:sym typeface="宋体" panose="02010600030101010101" pitchFamily="2" charset="-122"/>
              </a:rPr>
              <a:t>与去年的变化：</a:t>
            </a:r>
            <a:r>
              <a:rPr lang="zh-CN" altLang="en-US" sz="2400" dirty="0">
                <a:sym typeface="宋体" panose="02010600030101010101" pitchFamily="2" charset="-122"/>
              </a:rPr>
              <a:t>由企业提交自评，变为区县部门审核，可通过网站查询</a:t>
            </a:r>
            <a:r>
              <a:rPr lang="en-US" altLang="zh-CN" sz="2400" dirty="0">
                <a:sym typeface="宋体" panose="02010600030101010101" pitchFamily="2" charset="-122"/>
              </a:rPr>
              <a:t>  </a:t>
            </a:r>
            <a:r>
              <a:rPr lang="zh-CN" altLang="en-US" sz="2400" dirty="0">
                <a:sym typeface="宋体" panose="02010600030101010101" pitchFamily="2" charset="-122"/>
              </a:rPr>
              <a:t>、致函当地信用中心查询。</a:t>
            </a:r>
            <a:endParaRPr lang="zh-CN" altLang="en-US" sz="2400" dirty="0">
              <a:sym typeface="宋体" panose="02010600030101010101" pitchFamily="2" charset="-122"/>
            </a:endParaRPr>
          </a:p>
          <a:p>
            <a:pPr eaLnBrk="1" hangingPunct="1">
              <a:spcBef>
                <a:spcPct val="0"/>
              </a:spcBef>
            </a:pPr>
            <a:endParaRPr lang="zh-CN" altLang="en-US" sz="2400" dirty="0">
              <a:solidFill>
                <a:srgbClr val="FF0000"/>
              </a:solidFill>
              <a:latin typeface="宋体" panose="02010600030101010101" pitchFamily="2" charset="-122"/>
              <a:sym typeface="宋体" panose="02010600030101010101" pitchFamily="2" charset="-122"/>
            </a:endParaRPr>
          </a:p>
          <a:p>
            <a:pPr eaLnBrk="1" hangingPunct="1">
              <a:spcBef>
                <a:spcPct val="0"/>
              </a:spcBef>
            </a:pPr>
            <a:r>
              <a:rPr lang="zh-CN" altLang="en-US" sz="2400" dirty="0">
                <a:sym typeface="宋体" panose="02010600030101010101" pitchFamily="2" charset="-122"/>
              </a:rPr>
              <a:t>市信用中心联系电话：67183990</a:t>
            </a:r>
            <a:endParaRPr lang="zh-CN" altLang="en-US" sz="2400" dirty="0">
              <a:sym typeface="宋体" panose="02010600030101010101" pitchFamily="2" charset="-122"/>
            </a:endParaRPr>
          </a:p>
          <a:p>
            <a:pPr eaLnBrk="1" hangingPunct="1">
              <a:spcBef>
                <a:spcPct val="0"/>
              </a:spcBef>
            </a:pPr>
            <a:endParaRPr lang="zh-CN" altLang="en-US" sz="2400" dirty="0">
              <a:latin typeface="宋体" panose="02010600030101010101" pitchFamily="2" charset="-122"/>
              <a:sym typeface="宋体" panose="02010600030101010101" pitchFamily="2" charset="-122"/>
            </a:endParaRPr>
          </a:p>
          <a:p>
            <a:pPr eaLnBrk="1" hangingPunct="1">
              <a:spcBef>
                <a:spcPct val="0"/>
              </a:spcBef>
            </a:pPr>
            <a:endParaRPr lang="zh-CN" altLang="en-US" sz="2400" dirty="0">
              <a:latin typeface="宋体" panose="02010600030101010101" pitchFamily="2" charset="-122"/>
              <a:sym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p:txBody>
          <a:bodyPr vert="horz" wrap="square" lIns="91440" tIns="45720" rIns="91440" bIns="45720" anchor="ctr" anchorCtr="0"/>
          <a:p>
            <a:pPr eaLnBrk="1" hangingPunct="1"/>
            <a:endParaRPr lang="zh-CN" altLang="en-US" dirty="0"/>
          </a:p>
        </p:txBody>
      </p:sp>
      <p:pic>
        <p:nvPicPr>
          <p:cNvPr id="20482" name="内容占位符 6"/>
          <p:cNvPicPr>
            <a:picLocks noGrp="1" noChangeAspect="1"/>
          </p:cNvPicPr>
          <p:nvPr>
            <p:ph idx="1"/>
          </p:nvPr>
        </p:nvPicPr>
        <p:blipFill>
          <a:blip r:embed="rId1"/>
          <a:stretch>
            <a:fillRect/>
          </a:stretch>
        </p:blipFill>
        <p:spPr>
          <a:xfrm>
            <a:off x="635000" y="1174750"/>
            <a:ext cx="7872413" cy="4953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p:txBody>
          <a:bodyPr vert="horz" wrap="square" lIns="91440" tIns="45720" rIns="91440" bIns="45720" anchor="ctr" anchorCtr="0"/>
          <a:p>
            <a:pPr eaLnBrk="1" hangingPunct="1"/>
            <a:endParaRPr lang="zh-CN" altLang="en-US" dirty="0"/>
          </a:p>
        </p:txBody>
      </p:sp>
      <p:pic>
        <p:nvPicPr>
          <p:cNvPr id="21506" name="内容占位符 3"/>
          <p:cNvPicPr>
            <a:picLocks noGrp="1" noChangeAspect="1"/>
          </p:cNvPicPr>
          <p:nvPr>
            <p:ph idx="1"/>
            <p:custDataLst>
              <p:tags r:id="rId1"/>
            </p:custDataLst>
          </p:nvPr>
        </p:nvPicPr>
        <p:blipFill>
          <a:blip r:embed="rId2"/>
          <a:stretch>
            <a:fillRect/>
          </a:stretch>
        </p:blipFill>
        <p:spPr>
          <a:xfrm>
            <a:off x="371475" y="773113"/>
            <a:ext cx="8315325" cy="56292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（六）企业须纳入省财政经济效益月报系统且按要求报送数据。</a:t>
            </a:r>
            <a:endParaRPr lang="zh-CN" altLang="en-US"/>
          </a:p>
          <a:p>
            <a:pPr eaLnBrk="1" hangingPunct="1">
              <a:spcBef>
                <a:spcPct val="0"/>
              </a:spcBef>
            </a:pPr>
            <a:r>
              <a:rPr lang="zh-CN" altLang="en-US" sz="2400" dirty="0">
                <a:solidFill>
                  <a:srgbClr val="FF0000"/>
                </a:solidFill>
                <a:sym typeface="宋体" panose="02010600030101010101" pitchFamily="2" charset="-122"/>
              </a:rPr>
              <a:t>与去年的变化：</a:t>
            </a:r>
            <a:r>
              <a:rPr lang="zh-CN" altLang="en-US" sz="2400" dirty="0">
                <a:sym typeface="宋体" panose="02010600030101010101" pitchFamily="2" charset="-122"/>
              </a:rPr>
              <a:t>由市级部门核查，变为区县部门审核，依据是企业2021年6月份“上报情况纵览”中数据报送情况。</a:t>
            </a:r>
            <a:endParaRPr lang="zh-CN" altLang="en-US" sz="2400" dirty="0">
              <a:sym typeface="宋体" panose="02010600030101010101" pitchFamily="2" charset="-122"/>
            </a:endParaRPr>
          </a:p>
          <a:p>
            <a:pPr eaLnBrk="1" hangingPunct="1">
              <a:spcBef>
                <a:spcPct val="0"/>
              </a:spcBef>
            </a:pPr>
            <a:endParaRPr lang="zh-CN" altLang="en-US" sz="2400" dirty="0">
              <a:solidFill>
                <a:srgbClr val="FF0000"/>
              </a:solidFill>
              <a:latin typeface="宋体" panose="02010600030101010101" pitchFamily="2" charset="-122"/>
              <a:sym typeface="宋体" panose="02010600030101010101" pitchFamily="2" charset="-122"/>
            </a:endParaRPr>
          </a:p>
          <a:p>
            <a:r>
              <a:rPr lang="en-US" altLang="zh-CN" sz="2400"/>
              <a:t>1.</a:t>
            </a:r>
            <a:r>
              <a:rPr lang="zh-CN" altLang="en-US" sz="2400"/>
              <a:t>没有纳入系统的，抓紧时间向所在县区财政部门申请；</a:t>
            </a:r>
            <a:endParaRPr lang="zh-CN" altLang="en-US" sz="2400"/>
          </a:p>
          <a:p>
            <a:r>
              <a:rPr lang="en-US" altLang="zh-CN" sz="2400"/>
              <a:t>2.</a:t>
            </a:r>
            <a:r>
              <a:rPr lang="zh-CN" altLang="en-US" sz="2400"/>
              <a:t>已纳入系统的，请仔细自查是否按照要求上报。</a:t>
            </a:r>
            <a:endParaRPr lang="zh-CN"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p:txBody>
          <a:bodyPr vert="horz" wrap="square" lIns="91440" tIns="45720" rIns="91440" bIns="45720" anchor="ctr" anchorCtr="0"/>
          <a:p>
            <a:pPr eaLnBrk="1" hangingPunct="1"/>
            <a:br>
              <a:rPr lang="zh-CN" altLang="en-US" dirty="0"/>
            </a:br>
            <a:r>
              <a:rPr lang="zh-CN" altLang="en-US" dirty="0"/>
              <a:t>二、</a:t>
            </a:r>
            <a:r>
              <a:rPr lang="zh-CN" altLang="en-US" b="1" dirty="0"/>
              <a:t>申报程序</a:t>
            </a:r>
            <a:endParaRPr lang="zh-CN" altLang="en-US" b="1" dirty="0"/>
          </a:p>
        </p:txBody>
      </p:sp>
      <p:sp>
        <p:nvSpPr>
          <p:cNvPr id="22530" name="内容占位符 4"/>
          <p:cNvSpPr>
            <a:spLocks noGrp="1"/>
          </p:cNvSpPr>
          <p:nvPr>
            <p:ph idx="1"/>
          </p:nvPr>
        </p:nvSpPr>
        <p:spPr/>
        <p:txBody>
          <a:bodyPr vert="horz" wrap="square" lIns="91440" tIns="45720" rIns="91440" bIns="45720" anchor="t" anchorCtr="0"/>
          <a:p>
            <a:pPr eaLnBrk="1" hangingPunct="1"/>
            <a:r>
              <a:rPr lang="zh-CN" altLang="en-US" sz="2400" dirty="0"/>
              <a:t>1．企业准备材料：按各区县（市）要求报送工信部门。申报资料统一用A4纸胶印，装订成册，同时报送</a:t>
            </a:r>
            <a:r>
              <a:rPr lang="zh-CN" altLang="en-US" sz="2400" dirty="0">
                <a:solidFill>
                  <a:srgbClr val="FF0000"/>
                </a:solidFill>
              </a:rPr>
              <a:t>电子版</a:t>
            </a:r>
            <a:r>
              <a:rPr lang="en-US" altLang="zh-CN" sz="2400" u="sng" dirty="0">
                <a:solidFill>
                  <a:srgbClr val="FF0000"/>
                </a:solidFill>
              </a:rPr>
              <a:t>(</a:t>
            </a:r>
            <a:r>
              <a:rPr lang="en-US" altLang="zh-CN" sz="2400" u="sng" dirty="0">
                <a:solidFill>
                  <a:srgbClr val="FF0000"/>
                </a:solidFill>
                <a:effectLst>
                  <a:outerShdw blurRad="38100" dist="25400" dir="5400000" algn="ctr" rotWithShape="0">
                    <a:srgbClr val="6E747A">
                      <a:alpha val="43000"/>
                    </a:srgbClr>
                  </a:outerShdw>
                </a:effectLst>
              </a:rPr>
              <a:t>PDF</a:t>
            </a:r>
            <a:r>
              <a:rPr lang="zh-CN" altLang="zh-CN" sz="2400" u="sng" dirty="0">
                <a:solidFill>
                  <a:srgbClr val="FF0000"/>
                </a:solidFill>
                <a:effectLst>
                  <a:outerShdw blurRad="38100" dist="25400" dir="5400000" algn="ctr" rotWithShape="0">
                    <a:srgbClr val="6E747A">
                      <a:alpha val="43000"/>
                    </a:srgbClr>
                  </a:outerShdw>
                </a:effectLst>
              </a:rPr>
              <a:t>扫描版加盖公章</a:t>
            </a:r>
            <a:r>
              <a:rPr lang="zh-CN" altLang="zh-CN" sz="2400" u="sng" dirty="0">
                <a:solidFill>
                  <a:srgbClr val="FF0000"/>
                </a:solidFill>
              </a:rPr>
              <a:t>）</a:t>
            </a:r>
            <a:r>
              <a:rPr lang="zh-CN" altLang="en-US" sz="2400" dirty="0">
                <a:solidFill>
                  <a:srgbClr val="FF0000"/>
                </a:solidFill>
              </a:rPr>
              <a:t>。</a:t>
            </a:r>
            <a:endParaRPr lang="zh-CN" altLang="en-US" sz="2400" dirty="0"/>
          </a:p>
          <a:p>
            <a:pPr eaLnBrk="1" hangingPunct="1"/>
            <a:r>
              <a:rPr lang="zh-CN" altLang="en-US" sz="2400" dirty="0"/>
              <a:t>2．部门审核。区县（市）工信部门汇总、初审，会同同级财政部门审核。</a:t>
            </a:r>
            <a:endParaRPr lang="zh-CN" altLang="en-US" sz="2400" dirty="0"/>
          </a:p>
          <a:p>
            <a:pPr eaLnBrk="1" hangingPunct="1"/>
            <a:r>
              <a:rPr lang="zh-CN" altLang="en-US" sz="2400" dirty="0"/>
              <a:t>3．联合上报。区县（市）工信、财政部门</a:t>
            </a:r>
            <a:r>
              <a:rPr lang="zh-CN" altLang="en-US" sz="2400" dirty="0">
                <a:solidFill>
                  <a:srgbClr val="FF0000"/>
                </a:solidFill>
              </a:rPr>
              <a:t>联合行文</a:t>
            </a:r>
            <a:r>
              <a:rPr lang="zh-CN" altLang="en-US" sz="2400" dirty="0"/>
              <a:t>，与审核后的汇总表（附件</a:t>
            </a:r>
            <a:r>
              <a:rPr lang="en-US" altLang="zh-CN" sz="2400" dirty="0"/>
              <a:t>3</a:t>
            </a:r>
            <a:r>
              <a:rPr lang="zh-CN" altLang="en-US" sz="2400" dirty="0"/>
              <a:t>）（一式两份）和电子版（</a:t>
            </a:r>
            <a:r>
              <a:rPr lang="en-US" altLang="zh-CN" sz="2400" dirty="0"/>
              <a:t>U</a:t>
            </a:r>
            <a:r>
              <a:rPr lang="zh-CN" altLang="en-US" sz="2400" dirty="0"/>
              <a:t>盘报送）一并上报郑州市工信局和郑州市财政局。同时向郑州市工信局报送企业</a:t>
            </a:r>
            <a:r>
              <a:rPr lang="zh-CN" altLang="en-US" sz="2400" dirty="0">
                <a:solidFill>
                  <a:srgbClr val="FF0000"/>
                </a:solidFill>
              </a:rPr>
              <a:t>申报材料的纸质版（一式两份，按区县工信部门要求准备）。</a:t>
            </a:r>
            <a:endParaRPr lang="zh-CN" altLang="en-US" sz="2400" dirty="0">
              <a:solidFill>
                <a:srgbClr val="FF0000"/>
              </a:solidFill>
            </a:endParaRPr>
          </a:p>
          <a:p>
            <a:pPr eaLnBrk="1" hangingPunct="1"/>
            <a:r>
              <a:rPr lang="zh-CN" altLang="en-US" sz="2400" dirty="0"/>
              <a:t>4.各区县市工信部门，要高度重视汇总表（附件3），对企业失信行为、亩均论英雄评价等级、财政月报系统逐一比对审核，</a:t>
            </a:r>
            <a:r>
              <a:rPr lang="zh-CN" altLang="en-US" sz="2400" b="1" dirty="0">
                <a:solidFill>
                  <a:srgbClr val="FF0000"/>
                </a:solidFill>
              </a:rPr>
              <a:t>汇总表是郑州市评审的重要依据。对不在评价范围，没有评价等级的企业，要逐企业列明原因。</a:t>
            </a:r>
            <a:endParaRPr lang="zh-CN" altLang="en-US" sz="24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p:txBody>
          <a:bodyPr anchor="ctr" anchorCtr="0"/>
          <a:p>
            <a:endParaRPr lang="zh-CN" altLang="en-US"/>
          </a:p>
        </p:txBody>
      </p:sp>
      <p:pic>
        <p:nvPicPr>
          <p:cNvPr id="23554" name="内容占位符 5"/>
          <p:cNvPicPr>
            <a:picLocks noGrp="1" noChangeAspect="1"/>
          </p:cNvPicPr>
          <p:nvPr>
            <p:ph idx="1"/>
          </p:nvPr>
        </p:nvPicPr>
        <p:blipFill>
          <a:blip r:embed="rId1"/>
          <a:stretch>
            <a:fillRect/>
          </a:stretch>
        </p:blipFill>
        <p:spPr>
          <a:xfrm>
            <a:off x="457200" y="1304925"/>
            <a:ext cx="8229600" cy="46926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p:txBody>
          <a:bodyPr anchor="ctr" anchorCtr="0"/>
          <a:p>
            <a:endParaRPr lang="zh-CN" altLang="en-US"/>
          </a:p>
        </p:txBody>
      </p:sp>
      <p:pic>
        <p:nvPicPr>
          <p:cNvPr id="24578" name="内容占位符 3"/>
          <p:cNvPicPr>
            <a:picLocks noGrp="1" noChangeAspect="1"/>
          </p:cNvPicPr>
          <p:nvPr>
            <p:ph idx="1"/>
          </p:nvPr>
        </p:nvPicPr>
        <p:blipFill>
          <a:blip r:embed="rId1"/>
          <a:stretch>
            <a:fillRect/>
          </a:stretch>
        </p:blipFill>
        <p:spPr>
          <a:xfrm>
            <a:off x="2640013" y="1174750"/>
            <a:ext cx="4398962" cy="5638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a:xfrm>
            <a:off x="457200" y="428625"/>
            <a:ext cx="8229600" cy="746125"/>
          </a:xfrm>
        </p:spPr>
        <p:txBody>
          <a:bodyPr vert="horz" wrap="square" lIns="91440" tIns="45720" rIns="91440" bIns="45720" anchor="ctr" anchorCtr="0"/>
          <a:p>
            <a:pPr eaLnBrk="1" hangingPunct="1"/>
            <a:r>
              <a:rPr lang="zh-CN" altLang="en-US" b="1" dirty="0">
                <a:sym typeface="宋体" panose="02010600030101010101" pitchFamily="2" charset="-122"/>
              </a:rPr>
              <a:t>三、申报要求</a:t>
            </a:r>
            <a:endParaRPr lang="zh-CN" altLang="en-US" dirty="0">
              <a:latin typeface="黑体" panose="02010609060101010101" pitchFamily="49" charset="-122"/>
              <a:ea typeface="黑体" panose="02010609060101010101" pitchFamily="49" charset="-122"/>
            </a:endParaRPr>
          </a:p>
        </p:txBody>
      </p:sp>
      <p:sp>
        <p:nvSpPr>
          <p:cNvPr id="25602" name="内容占位符 2"/>
          <p:cNvSpPr>
            <a:spLocks noGrp="1"/>
          </p:cNvSpPr>
          <p:nvPr>
            <p:ph idx="1"/>
          </p:nvPr>
        </p:nvSpPr>
        <p:spPr/>
        <p:txBody>
          <a:bodyPr vert="horz" wrap="square" lIns="91440" tIns="45720" rIns="91440" bIns="45720" anchor="t" anchorCtr="0"/>
          <a:p>
            <a:pPr eaLnBrk="1" hangingPunct="1"/>
            <a:endParaRPr lang="zh-CN" altLang="en-US" sz="2400" dirty="0"/>
          </a:p>
          <a:p>
            <a:pPr eaLnBrk="1" hangingPunct="1"/>
            <a:r>
              <a:rPr lang="zh-CN" altLang="en-US" sz="2400" dirty="0"/>
              <a:t>（一）申报单位要严格按照有关规定，如实申报相关资料。填报的任何数据要有依据。</a:t>
            </a:r>
            <a:r>
              <a:rPr lang="zh-CN" altLang="en-US" sz="2400" dirty="0">
                <a:solidFill>
                  <a:srgbClr val="FF0000"/>
                </a:solidFill>
              </a:rPr>
              <a:t>如有弄虚作假、骗取制造强市奖补专项资金等违规行为的，除收回奖补资金外，取消该企业三年内申报各类资金项目的资格</a:t>
            </a:r>
            <a:r>
              <a:rPr lang="zh-CN" altLang="en-US" sz="2400" dirty="0"/>
              <a:t>。构成犯罪的，移交司法机关依法追究责任。</a:t>
            </a:r>
            <a:endParaRPr lang="zh-CN" altLang="zh-CN" sz="2400" dirty="0">
              <a:sym typeface="宋体" panose="02010600030101010101" pitchFamily="2" charset="-122"/>
            </a:endParaRPr>
          </a:p>
          <a:p>
            <a:pPr eaLnBrk="1" hangingPunct="1"/>
            <a:r>
              <a:rPr lang="zh-CN" altLang="zh-CN" sz="2400" dirty="0">
                <a:sym typeface="宋体" panose="02010600030101010101" pitchFamily="2" charset="-122"/>
              </a:rPr>
              <a:t>要填写附件中表</a:t>
            </a:r>
            <a:r>
              <a:rPr lang="en-US" altLang="zh-CN" sz="2400" dirty="0">
                <a:sym typeface="宋体" panose="02010600030101010101" pitchFamily="2" charset="-122"/>
              </a:rPr>
              <a:t>3 </a:t>
            </a:r>
            <a:r>
              <a:rPr lang="zh-CN" altLang="en-US" sz="2400" dirty="0">
                <a:sym typeface="宋体" panose="02010600030101010101" pitchFamily="2" charset="-122"/>
              </a:rPr>
              <a:t>（信用承诺书），</a:t>
            </a:r>
            <a:r>
              <a:rPr lang="zh-CN" altLang="zh-CN" sz="2400" dirty="0">
                <a:sym typeface="宋体" panose="02010600030101010101" pitchFamily="2" charset="-122"/>
              </a:rPr>
              <a:t>承诺单位</a:t>
            </a:r>
            <a:r>
              <a:rPr lang="zh-CN" altLang="en-US" sz="2400" dirty="0">
                <a:sym typeface="宋体" panose="02010600030101010101" pitchFamily="2" charset="-122"/>
              </a:rPr>
              <a:t>要</a:t>
            </a:r>
            <a:r>
              <a:rPr lang="zh-CN" altLang="zh-CN" sz="2400" dirty="0">
                <a:sym typeface="宋体" panose="02010600030101010101" pitchFamily="2" charset="-122"/>
              </a:rPr>
              <a:t>加盖公章</a:t>
            </a:r>
            <a:r>
              <a:rPr lang="zh-CN" altLang="en-US" sz="2400" dirty="0">
                <a:sym typeface="宋体" panose="02010600030101010101" pitchFamily="2" charset="-122"/>
              </a:rPr>
              <a:t>，同时</a:t>
            </a:r>
            <a:r>
              <a:rPr lang="zh-CN" altLang="zh-CN" sz="2400" dirty="0">
                <a:sym typeface="宋体" panose="02010600030101010101" pitchFamily="2" charset="-122"/>
              </a:rPr>
              <a:t>法定代表人要签字</a:t>
            </a:r>
            <a:r>
              <a:rPr lang="zh-CN" altLang="en-US" sz="2400" dirty="0">
                <a:sym typeface="宋体" panose="02010600030101010101" pitchFamily="2" charset="-122"/>
              </a:rPr>
              <a:t>。</a:t>
            </a:r>
            <a:endParaRPr lang="zh-CN" altLang="zh-CN" sz="2400" dirty="0"/>
          </a:p>
          <a:p>
            <a:pPr eaLnBrk="1" hangingPunct="1"/>
            <a:endParaRPr lang="zh-CN" altLang="en-US" sz="2400" dirty="0"/>
          </a:p>
          <a:p>
            <a:pPr eaLnBrk="1" hangingPunct="1"/>
            <a:endParaRPr lang="zh-CN"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p:txBody>
          <a:bodyPr vert="horz" wrap="square" lIns="91440" tIns="45720" rIns="91440" bIns="45720" anchor="ctr" anchorCtr="0"/>
          <a:p>
            <a:pPr eaLnBrk="1" hangingPunct="1"/>
            <a:br>
              <a:rPr lang="zh-CN" altLang="en-US" b="1" dirty="0">
                <a:sym typeface="宋体" panose="02010600030101010101" pitchFamily="2" charset="-122"/>
              </a:rPr>
            </a:br>
            <a:br>
              <a:rPr lang="zh-CN" altLang="en-US" b="1" dirty="0">
                <a:sym typeface="宋体" panose="02010600030101010101" pitchFamily="2" charset="-122"/>
              </a:rPr>
            </a:br>
            <a:r>
              <a:rPr lang="zh-CN" altLang="en-US" b="1" dirty="0">
                <a:sym typeface="宋体" panose="02010600030101010101" pitchFamily="2" charset="-122"/>
              </a:rPr>
              <a:t>三、申报要求</a:t>
            </a:r>
            <a:br>
              <a:rPr lang="zh-CN" altLang="en-US" dirty="0">
                <a:latin typeface="黑体" panose="02010609060101010101" pitchFamily="49" charset="-122"/>
                <a:ea typeface="黑体" panose="02010609060101010101" pitchFamily="49" charset="-122"/>
              </a:rPr>
            </a:br>
            <a:endParaRPr lang="zh-CN" altLang="en-US" dirty="0"/>
          </a:p>
        </p:txBody>
      </p:sp>
      <p:sp>
        <p:nvSpPr>
          <p:cNvPr id="26626" name="内容占位符 2"/>
          <p:cNvSpPr>
            <a:spLocks noGrp="1"/>
          </p:cNvSpPr>
          <p:nvPr>
            <p:ph idx="1"/>
          </p:nvPr>
        </p:nvSpPr>
        <p:spPr>
          <a:xfrm>
            <a:off x="457200" y="773113"/>
            <a:ext cx="8229600" cy="5354637"/>
          </a:xfrm>
        </p:spPr>
        <p:txBody>
          <a:bodyPr vert="horz" wrap="square" lIns="91440" tIns="45720" rIns="91440" bIns="45720" anchor="t" anchorCtr="0"/>
          <a:p>
            <a:pPr eaLnBrk="1" hangingPunct="1"/>
            <a:endParaRPr lang="zh-CN" altLang="en-US" sz="2800" dirty="0"/>
          </a:p>
          <a:p>
            <a:pPr eaLnBrk="1" hangingPunct="1"/>
            <a:r>
              <a:rPr lang="zh-CN" altLang="en-US" sz="2400" dirty="0"/>
              <a:t>（二）</a:t>
            </a:r>
            <a:r>
              <a:rPr lang="zh-CN" altLang="zh-CN" sz="2400" dirty="0">
                <a:solidFill>
                  <a:srgbClr val="FF0000"/>
                </a:solidFill>
              </a:rPr>
              <a:t>同一企业同一个项目只能申报一项奖补，</a:t>
            </a:r>
            <a:r>
              <a:rPr lang="zh-CN" altLang="zh-CN" sz="2400" dirty="0"/>
              <a:t>按就高原则执行，已获得国家、省级财政资金支持的，不得重复申报（市级配套资金、明确规定按照上级奖补标准给予一定比例奖补的项目除外）。</a:t>
            </a:r>
            <a:endParaRPr lang="zh-CN" altLang="zh-CN" sz="2400" dirty="0"/>
          </a:p>
          <a:p>
            <a:pPr eaLnBrk="1" hangingPunct="1"/>
            <a:r>
              <a:rPr lang="zh-CN" altLang="zh-CN" sz="2400" dirty="0"/>
              <a:t>与去年变化：放宽了范围，以试点示范为例。</a:t>
            </a:r>
            <a:endParaRPr lang="zh-CN" altLang="zh-CN" sz="2400" dirty="0"/>
          </a:p>
          <a:p>
            <a:pPr eaLnBrk="1" hangingPunct="1"/>
            <a:endParaRPr lang="zh-CN" altLang="en-US" sz="2400" b="1" u="sn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title"/>
          </p:nvPr>
        </p:nvSpPr>
        <p:spPr>
          <a:xfrm>
            <a:off x="457200" y="179388"/>
            <a:ext cx="8229600" cy="582612"/>
          </a:xfrm>
        </p:spPr>
        <p:txBody>
          <a:bodyPr vert="horz" wrap="square" lIns="91440" tIns="45720" rIns="91440" bIns="45720" anchor="ctr" anchorCtr="0"/>
          <a:p>
            <a:pPr eaLnBrk="1" hangingPunct="1"/>
            <a:br>
              <a:rPr lang="zh-CN" altLang="en-US" b="1" dirty="0"/>
            </a:br>
            <a:r>
              <a:rPr lang="zh-CN" altLang="en-US" b="1" dirty="0"/>
              <a:t>受理时间、方式、地点</a:t>
            </a:r>
            <a:endParaRPr lang="zh-CN" altLang="en-US" b="1" dirty="0"/>
          </a:p>
        </p:txBody>
      </p:sp>
      <p:sp>
        <p:nvSpPr>
          <p:cNvPr id="27650" name="内容占位符 2"/>
          <p:cNvSpPr>
            <a:spLocks noGrp="1"/>
          </p:cNvSpPr>
          <p:nvPr>
            <p:ph idx="1"/>
          </p:nvPr>
        </p:nvSpPr>
        <p:spPr/>
        <p:txBody>
          <a:bodyPr vert="horz" wrap="square" lIns="91440" tIns="45720" rIns="91440" bIns="45720" anchor="t" anchorCtr="0"/>
          <a:p>
            <a:pPr eaLnBrk="1" hangingPunct="1"/>
            <a:r>
              <a:rPr lang="zh-CN" altLang="en-US" sz="2800" dirty="0"/>
              <a:t>市工信局集中受理各区县（市）联合申报，其他时间、地点不接受材料申报</a:t>
            </a:r>
            <a:endParaRPr lang="zh-CN" altLang="en-US" sz="2800" dirty="0"/>
          </a:p>
          <a:p>
            <a:pPr eaLnBrk="1" hangingPunct="1"/>
            <a:endParaRPr lang="zh-CN" altLang="en-US" sz="2800" dirty="0"/>
          </a:p>
          <a:p>
            <a:pPr eaLnBrk="1" hangingPunct="1"/>
            <a:r>
              <a:rPr lang="zh-CN" altLang="en-US" sz="2800" dirty="0"/>
              <a:t>集中受理申报时间：</a:t>
            </a:r>
            <a:r>
              <a:rPr lang="zh-CN" altLang="en-US" sz="2400" dirty="0">
                <a:solidFill>
                  <a:srgbClr val="FF0000"/>
                </a:solidFill>
              </a:rPr>
              <a:t>202</a:t>
            </a:r>
            <a:r>
              <a:rPr lang="en-US" altLang="zh-CN" sz="2400" dirty="0">
                <a:solidFill>
                  <a:srgbClr val="FF0000"/>
                </a:solidFill>
              </a:rPr>
              <a:t>1</a:t>
            </a:r>
            <a:r>
              <a:rPr lang="zh-CN" altLang="en-US" sz="2400" dirty="0">
                <a:solidFill>
                  <a:srgbClr val="FF0000"/>
                </a:solidFill>
              </a:rPr>
              <a:t>年</a:t>
            </a:r>
            <a:r>
              <a:rPr lang="en-US" altLang="zh-CN" sz="2400" dirty="0">
                <a:solidFill>
                  <a:srgbClr val="FF0000"/>
                </a:solidFill>
              </a:rPr>
              <a:t>8</a:t>
            </a:r>
            <a:r>
              <a:rPr lang="zh-CN" altLang="en-US" sz="2400" dirty="0">
                <a:solidFill>
                  <a:srgbClr val="FF0000"/>
                </a:solidFill>
              </a:rPr>
              <a:t>月1</a:t>
            </a:r>
            <a:r>
              <a:rPr lang="en-US" altLang="zh-CN" sz="2400" dirty="0">
                <a:solidFill>
                  <a:srgbClr val="FF0000"/>
                </a:solidFill>
              </a:rPr>
              <a:t>8</a:t>
            </a:r>
            <a:r>
              <a:rPr lang="zh-CN" altLang="en-US" sz="2400" dirty="0">
                <a:solidFill>
                  <a:srgbClr val="FF0000"/>
                </a:solidFill>
              </a:rPr>
              <a:t>日至</a:t>
            </a:r>
            <a:r>
              <a:rPr lang="en-US" altLang="zh-CN" sz="2400" dirty="0">
                <a:solidFill>
                  <a:srgbClr val="FF0000"/>
                </a:solidFill>
              </a:rPr>
              <a:t>8</a:t>
            </a:r>
            <a:r>
              <a:rPr lang="zh-CN" altLang="en-US" sz="2400" dirty="0">
                <a:solidFill>
                  <a:srgbClr val="FF0000"/>
                </a:solidFill>
              </a:rPr>
              <a:t>月</a:t>
            </a:r>
            <a:r>
              <a:rPr lang="en-US" altLang="zh-CN" sz="2400" dirty="0">
                <a:solidFill>
                  <a:srgbClr val="FF0000"/>
                </a:solidFill>
              </a:rPr>
              <a:t>20</a:t>
            </a:r>
            <a:r>
              <a:rPr lang="zh-CN" altLang="en-US" sz="2400" dirty="0">
                <a:solidFill>
                  <a:srgbClr val="FF0000"/>
                </a:solidFill>
              </a:rPr>
              <a:t>日</a:t>
            </a:r>
            <a:endParaRPr lang="zh-CN" altLang="en-US" sz="2400" dirty="0">
              <a:solidFill>
                <a:srgbClr val="FF0000"/>
              </a:solidFill>
            </a:endParaRPr>
          </a:p>
          <a:p>
            <a:pPr eaLnBrk="1" hangingPunct="1"/>
            <a:r>
              <a:rPr lang="zh-CN" altLang="en-US" sz="2400" dirty="0">
                <a:solidFill>
                  <a:srgbClr val="FF0000"/>
                </a:solidFill>
              </a:rPr>
              <a:t>（企业按各区县工信部门通知要求报送材料）</a:t>
            </a:r>
            <a:endParaRPr lang="zh-CN" altLang="en-US" sz="2800" dirty="0">
              <a:solidFill>
                <a:srgbClr val="FF0000"/>
              </a:solidFill>
            </a:endParaRPr>
          </a:p>
          <a:p>
            <a:pPr eaLnBrk="1" hangingPunct="1"/>
            <a:endParaRPr lang="en-US" altLang="zh-CN" sz="2800" dirty="0"/>
          </a:p>
          <a:p>
            <a:pPr eaLnBrk="1" hangingPunct="1"/>
            <a:r>
              <a:rPr lang="zh-CN" altLang="en-US" sz="2800" dirty="0"/>
              <a:t>集中受理申报地址：</a:t>
            </a:r>
            <a:r>
              <a:rPr lang="zh-CN" altLang="en-US" sz="2800" dirty="0">
                <a:solidFill>
                  <a:srgbClr val="FF0000"/>
                </a:solidFill>
              </a:rPr>
              <a:t>郑州市工业和信息化局第二会议室</a:t>
            </a:r>
            <a:r>
              <a:rPr lang="zh-CN" altLang="en-US" sz="2800" dirty="0"/>
              <a:t>（互助路73号市委北院2号楼3楼） </a:t>
            </a:r>
            <a:endParaRPr lang="zh-CN"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xfrm>
            <a:off x="457200" y="738188"/>
            <a:ext cx="8229600" cy="582612"/>
          </a:xfrm>
        </p:spPr>
        <p:txBody>
          <a:bodyPr vert="horz" wrap="square" lIns="91440" tIns="45720" rIns="91440" bIns="45720" anchor="ctr" anchorCtr="0"/>
          <a:p>
            <a:pPr eaLnBrk="1" hangingPunct="1"/>
            <a:r>
              <a:rPr lang="zh-CN" altLang="en-US" dirty="0">
                <a:latin typeface="宋体" panose="02010600030101010101" pitchFamily="2" charset="-122"/>
                <a:sym typeface="宋体" panose="02010600030101010101" pitchFamily="2" charset="-122"/>
              </a:rPr>
              <a:t>政策申报依据</a:t>
            </a:r>
            <a:endParaRPr lang="zh-CN" altLang="en-US" dirty="0">
              <a:latin typeface="宋体" panose="02010600030101010101" pitchFamily="2" charset="-122"/>
              <a:sym typeface="宋体" panose="02010600030101010101" pitchFamily="2" charset="-122"/>
            </a:endParaRPr>
          </a:p>
        </p:txBody>
      </p:sp>
      <p:sp>
        <p:nvSpPr>
          <p:cNvPr id="9218" name="内容占位符 2"/>
          <p:cNvSpPr>
            <a:spLocks noGrp="1"/>
          </p:cNvSpPr>
          <p:nvPr>
            <p:ph idx="1"/>
          </p:nvPr>
        </p:nvSpPr>
        <p:spPr/>
        <p:txBody>
          <a:bodyPr vert="horz" wrap="square" lIns="91440" tIns="45720" rIns="91440" bIns="45720" anchor="t" anchorCtr="0"/>
          <a:p>
            <a:pPr eaLnBrk="1" hangingPunct="1"/>
            <a:endParaRPr lang="zh-CN" altLang="zh-CN" sz="2400" dirty="0">
              <a:latin typeface="宋体" panose="02010600030101010101" pitchFamily="2" charset="-122"/>
              <a:sym typeface="宋体" panose="02010600030101010101" pitchFamily="2" charset="-122"/>
            </a:endParaRPr>
          </a:p>
          <a:p>
            <a:pPr eaLnBrk="1" hangingPunct="1"/>
            <a:r>
              <a:rPr lang="zh-CN" altLang="zh-CN" sz="2400" dirty="0">
                <a:latin typeface="宋体" panose="02010600030101010101" pitchFamily="2" charset="-122"/>
                <a:sym typeface="宋体" panose="02010600030101010101" pitchFamily="2" charset="-122"/>
              </a:rPr>
              <a:t>本次项目申报依据文件：</a:t>
            </a:r>
            <a:endParaRPr lang="zh-CN" altLang="zh-CN" sz="2400" dirty="0">
              <a:latin typeface="宋体" panose="02010600030101010101" pitchFamily="2" charset="-122"/>
              <a:sym typeface="宋体" panose="02010600030101010101" pitchFamily="2" charset="-122"/>
            </a:endParaRPr>
          </a:p>
          <a:p>
            <a:pPr eaLnBrk="1" hangingPunct="1"/>
            <a:r>
              <a:rPr lang="zh-CN" altLang="zh-CN" sz="2000" dirty="0">
                <a:latin typeface="宋体" panose="02010600030101010101" pitchFamily="2" charset="-122"/>
                <a:sym typeface="宋体" panose="02010600030101010101" pitchFamily="2" charset="-122"/>
              </a:rPr>
              <a:t>（一）《郑州市人民政府关于印发郑州市支持制造业高质量发展若干政策的通知》（郑政〔2020〕20号）；</a:t>
            </a:r>
            <a:endParaRPr lang="zh-CN" altLang="zh-CN" sz="2000" dirty="0">
              <a:latin typeface="宋体" panose="02010600030101010101" pitchFamily="2" charset="-122"/>
              <a:sym typeface="宋体" panose="02010600030101010101" pitchFamily="2" charset="-122"/>
            </a:endParaRPr>
          </a:p>
          <a:p>
            <a:pPr eaLnBrk="1" hangingPunct="1"/>
            <a:r>
              <a:rPr lang="zh-CN" altLang="zh-CN" sz="2000" dirty="0">
                <a:latin typeface="宋体" panose="02010600030101010101" pitchFamily="2" charset="-122"/>
                <a:sym typeface="宋体" panose="02010600030101010101" pitchFamily="2" charset="-122"/>
              </a:rPr>
              <a:t>（二）《中共郑州市委办公厅 郑州市人民政府办公厅关于印发郑州市制造业高质量发展三年行动计划（2020-2022）的通知》（郑办〔2020〕2号）；</a:t>
            </a:r>
            <a:endParaRPr lang="zh-CN" altLang="zh-CN" sz="2000" dirty="0">
              <a:latin typeface="宋体" panose="02010600030101010101" pitchFamily="2" charset="-122"/>
              <a:sym typeface="宋体" panose="02010600030101010101" pitchFamily="2" charset="-122"/>
            </a:endParaRPr>
          </a:p>
          <a:p>
            <a:pPr eaLnBrk="1" hangingPunct="1"/>
            <a:r>
              <a:rPr lang="zh-CN" altLang="zh-CN" sz="2000" dirty="0">
                <a:latin typeface="宋体" panose="02010600030101010101" pitchFamily="2" charset="-122"/>
                <a:sym typeface="宋体" panose="02010600030101010101" pitchFamily="2" charset="-122"/>
              </a:rPr>
              <a:t>（三）《郑州市人民政府办公厅关于印发郑州市工业企业分类综合评价实施办法的通知》（郑政办〔2020〕10号）。</a:t>
            </a:r>
            <a:endParaRPr lang="zh-CN" altLang="zh-CN" sz="2400" dirty="0">
              <a:latin typeface="宋体" panose="02010600030101010101" pitchFamily="2" charset="-122"/>
              <a:sym typeface="宋体" panose="02010600030101010101" pitchFamily="2" charset="-122"/>
            </a:endParaRPr>
          </a:p>
          <a:p>
            <a:pPr eaLnBrk="1" hangingPunct="1"/>
            <a:endParaRPr lang="zh-CN" altLang="en-US" sz="2400" dirty="0">
              <a:solidFill>
                <a:srgbClr val="FF0000"/>
              </a:solidFill>
            </a:endParaRPr>
          </a:p>
          <a:p>
            <a:pPr eaLnBrk="1" hangingPunct="1"/>
            <a:r>
              <a:rPr lang="zh-CN" altLang="en-US" sz="2400" dirty="0">
                <a:solidFill>
                  <a:srgbClr val="FF0000"/>
                </a:solidFill>
              </a:rPr>
              <a:t>本政策采取后补助形式。本次政策申报范围为20</a:t>
            </a:r>
            <a:r>
              <a:rPr lang="en-US" altLang="zh-CN" sz="2400" dirty="0">
                <a:solidFill>
                  <a:srgbClr val="FF0000"/>
                </a:solidFill>
              </a:rPr>
              <a:t>20</a:t>
            </a:r>
            <a:r>
              <a:rPr lang="zh-CN" altLang="en-US" sz="2400" dirty="0">
                <a:solidFill>
                  <a:srgbClr val="FF0000"/>
                </a:solidFill>
              </a:rPr>
              <a:t>年1月1日至12月31日符合条件的企业。</a:t>
            </a:r>
            <a:endParaRPr lang="zh-CN" altLang="en-US" sz="2400" dirty="0">
              <a:solidFill>
                <a:srgbClr val="FF0000"/>
              </a:solidFill>
            </a:endParaRPr>
          </a:p>
          <a:p>
            <a:pPr eaLnBrk="1" hangingPunct="1"/>
            <a:endParaRPr lang="zh-CN" altLang="en-US" sz="2400" dirty="0"/>
          </a:p>
          <a:p>
            <a:pPr eaLnBrk="1" hangingPunct="1"/>
            <a:endParaRPr lang="zh-CN"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a:xfrm>
            <a:off x="457200" y="501650"/>
            <a:ext cx="8229600" cy="582613"/>
          </a:xfrm>
        </p:spPr>
        <p:txBody>
          <a:bodyPr vert="horz" wrap="square" lIns="91440" tIns="45720" rIns="91440" bIns="45720" anchor="ctr" anchorCtr="0"/>
          <a:p>
            <a:pPr eaLnBrk="1" hangingPunct="1"/>
            <a:br>
              <a:rPr lang="zh-CN" altLang="en-US" sz="3200" dirty="0">
                <a:ea typeface="方正小标宋简体" panose="03000509000000000000" pitchFamily="2" charset="-122"/>
              </a:rPr>
            </a:br>
            <a:r>
              <a:rPr lang="zh-CN" altLang="en-US" sz="3200" dirty="0">
                <a:ea typeface="方正小标宋简体" panose="03000509000000000000" pitchFamily="2" charset="-122"/>
              </a:rPr>
              <a:t>   申报细则主要内容</a:t>
            </a:r>
            <a:endParaRPr lang="zh-CN" altLang="en-US" sz="3200" dirty="0">
              <a:ea typeface="方正小标宋简体" panose="03000509000000000000" pitchFamily="2" charset="-122"/>
            </a:endParaRPr>
          </a:p>
        </p:txBody>
      </p:sp>
      <p:sp>
        <p:nvSpPr>
          <p:cNvPr id="28674" name="内容占位符 2"/>
          <p:cNvSpPr>
            <a:spLocks noGrp="1"/>
          </p:cNvSpPr>
          <p:nvPr>
            <p:ph idx="1"/>
          </p:nvPr>
        </p:nvSpPr>
        <p:spPr/>
        <p:txBody>
          <a:bodyPr vert="horz" wrap="square" lIns="91440" tIns="45720" rIns="91440" bIns="45720" anchor="t" anchorCtr="0"/>
          <a:p>
            <a:pPr eaLnBrk="1" hangingPunct="1"/>
            <a:endParaRPr lang="zh-CN" altLang="en-US" sz="2400" dirty="0">
              <a:latin typeface="宋体" panose="02010600030101010101" pitchFamily="2" charset="-122"/>
              <a:sym typeface="宋体" panose="02010600030101010101" pitchFamily="2" charset="-122"/>
            </a:endParaRPr>
          </a:p>
          <a:p>
            <a:pPr eaLnBrk="1" hangingPunct="1"/>
            <a:r>
              <a:rPr lang="zh-CN" altLang="en-US" sz="2400" dirty="0">
                <a:latin typeface="宋体" panose="02010600030101010101" pitchFamily="2" charset="-122"/>
                <a:sym typeface="宋体" panose="02010600030101010101" pitchFamily="2" charset="-122"/>
              </a:rPr>
              <a:t>共支持</a:t>
            </a:r>
            <a:r>
              <a:rPr lang="en-US" altLang="zh-CN" sz="2400" dirty="0">
                <a:latin typeface="宋体" panose="02010600030101010101" pitchFamily="2" charset="-122"/>
                <a:sym typeface="宋体" panose="02010600030101010101" pitchFamily="2" charset="-122"/>
              </a:rPr>
              <a:t>6</a:t>
            </a:r>
            <a:r>
              <a:rPr lang="zh-CN" altLang="en-US" sz="2400" dirty="0">
                <a:latin typeface="宋体" panose="02010600030101010101" pitchFamily="2" charset="-122"/>
                <a:sym typeface="宋体" panose="02010600030101010101" pitchFamily="2" charset="-122"/>
              </a:rPr>
              <a:t>个方面（新兴产业培育、做大做强企业、支持项目建设、创新试点示范、提升质量建设、加快数字化转型），</a:t>
            </a:r>
            <a:r>
              <a:rPr lang="en-US" altLang="zh-CN" sz="2400" dirty="0">
                <a:latin typeface="宋体" panose="02010600030101010101" pitchFamily="2" charset="-122"/>
                <a:sym typeface="宋体" panose="02010600030101010101" pitchFamily="2" charset="-122"/>
              </a:rPr>
              <a:t>29</a:t>
            </a:r>
            <a:r>
              <a:rPr lang="zh-CN" altLang="en-US" sz="2400" dirty="0">
                <a:latin typeface="宋体" panose="02010600030101010101" pitchFamily="2" charset="-122"/>
                <a:sym typeface="宋体" panose="02010600030101010101" pitchFamily="2" charset="-122"/>
              </a:rPr>
              <a:t>个支持方向类别</a:t>
            </a:r>
            <a:r>
              <a:rPr lang="zh-CN" altLang="zh-CN" sz="2400" dirty="0">
                <a:latin typeface="宋体" panose="02010600030101010101" pitchFamily="2" charset="-122"/>
                <a:sym typeface="宋体" panose="02010600030101010101" pitchFamily="2" charset="-122"/>
              </a:rPr>
              <a:t>。</a:t>
            </a:r>
            <a:endParaRPr lang="zh-CN" altLang="en-US" sz="2400" dirty="0">
              <a:latin typeface="宋体" panose="02010600030101010101" pitchFamily="2" charset="-122"/>
              <a:sym typeface="宋体" panose="02010600030101010101" pitchFamily="2" charset="-122"/>
            </a:endParaRPr>
          </a:p>
          <a:p>
            <a:pPr eaLnBrk="1" hangingPunct="1"/>
            <a:endParaRPr lang="zh-CN" altLang="zh-CN" sz="2400" dirty="0">
              <a:latin typeface="宋体" panose="02010600030101010101" pitchFamily="2" charset="-122"/>
              <a:sym typeface="宋体" panose="02010600030101010101" pitchFamily="2" charset="-122"/>
            </a:endParaRPr>
          </a:p>
          <a:p>
            <a:pPr eaLnBrk="1" hangingPunct="1"/>
            <a:r>
              <a:rPr lang="zh-CN" altLang="zh-CN" sz="2400" dirty="0">
                <a:latin typeface="宋体" panose="02010600030101010101" pitchFamily="2" charset="-122"/>
                <a:sym typeface="宋体" panose="02010600030101010101" pitchFamily="2" charset="-122"/>
              </a:rPr>
              <a:t>其中政策</a:t>
            </a:r>
            <a:r>
              <a:rPr lang="zh-CN" altLang="zh-CN" sz="2400" dirty="0">
                <a:solidFill>
                  <a:srgbClr val="FF0000"/>
                </a:solidFill>
                <a:latin typeface="宋体" panose="02010600030101010101" pitchFamily="2" charset="-122"/>
                <a:sym typeface="宋体" panose="02010600030101010101" pitchFamily="2" charset="-122"/>
              </a:rPr>
              <a:t>第4条“支持高成长性企业倍增发展”（</a:t>
            </a:r>
            <a:r>
              <a:rPr lang="en-US" altLang="zh-CN" sz="2400" dirty="0">
                <a:solidFill>
                  <a:srgbClr val="FF0000"/>
                </a:solidFill>
                <a:latin typeface="宋体" panose="02010600030101010101" pitchFamily="2" charset="-122"/>
                <a:sym typeface="宋体" panose="02010600030101010101" pitchFamily="2" charset="-122"/>
              </a:rPr>
              <a:t>2020</a:t>
            </a:r>
            <a:r>
              <a:rPr lang="zh-CN" altLang="en-US" sz="2400" dirty="0">
                <a:solidFill>
                  <a:srgbClr val="FF0000"/>
                </a:solidFill>
                <a:latin typeface="宋体" panose="02010600030101010101" pitchFamily="2" charset="-122"/>
                <a:sym typeface="宋体" panose="02010600030101010101" pitchFamily="2" charset="-122"/>
              </a:rPr>
              <a:t>年主营对</a:t>
            </a:r>
            <a:r>
              <a:rPr lang="en-US" altLang="zh-CN" sz="2400" dirty="0">
                <a:solidFill>
                  <a:srgbClr val="FF0000"/>
                </a:solidFill>
                <a:latin typeface="宋体" panose="02010600030101010101" pitchFamily="2" charset="-122"/>
                <a:sym typeface="宋体" panose="02010600030101010101" pitchFamily="2" charset="-122"/>
              </a:rPr>
              <a:t>2017</a:t>
            </a:r>
            <a:r>
              <a:rPr lang="zh-CN" altLang="en-US" sz="2400" dirty="0">
                <a:solidFill>
                  <a:srgbClr val="FF0000"/>
                </a:solidFill>
                <a:latin typeface="宋体" panose="02010600030101010101" pitchFamily="2" charset="-122"/>
                <a:sym typeface="宋体" panose="02010600030101010101" pitchFamily="2" charset="-122"/>
              </a:rPr>
              <a:t>主营倍增</a:t>
            </a:r>
            <a:r>
              <a:rPr lang="zh-CN" altLang="zh-CN" sz="2400" dirty="0">
                <a:solidFill>
                  <a:srgbClr val="FF0000"/>
                </a:solidFill>
                <a:latin typeface="宋体" panose="02010600030101010101" pitchFamily="2" charset="-122"/>
                <a:sym typeface="宋体" panose="02010600030101010101" pitchFamily="2" charset="-122"/>
              </a:rPr>
              <a:t>）、</a:t>
            </a:r>
            <a:r>
              <a:rPr lang="zh-CN" altLang="zh-CN" sz="2400" dirty="0">
                <a:latin typeface="宋体" panose="02010600030101010101" pitchFamily="2" charset="-122"/>
                <a:sym typeface="宋体" panose="02010600030101010101" pitchFamily="2" charset="-122"/>
              </a:rPr>
              <a:t>第19条“支持工业大脑和工业互联网平台建设”和第20条“支持企业上云接链”中“支持企业接链”条款，本次不进行申报。</a:t>
            </a:r>
            <a:r>
              <a:rPr lang="zh-CN" altLang="zh-CN" sz="2400" dirty="0">
                <a:solidFill>
                  <a:srgbClr val="FF0000"/>
                </a:solidFill>
                <a:latin typeface="宋体" panose="02010600030101010101" pitchFamily="2" charset="-122"/>
                <a:sym typeface="宋体" panose="02010600030101010101" pitchFamily="2" charset="-122"/>
              </a:rPr>
              <a:t>第10条、第12条中有关军民融合类奖补政策申报另行通知。</a:t>
            </a:r>
            <a:endParaRPr lang="zh-CN" altLang="zh-CN" sz="2400" dirty="0">
              <a:solidFill>
                <a:srgbClr val="FF0000"/>
              </a:solidFill>
              <a:latin typeface="宋体" panose="02010600030101010101" pitchFamily="2" charset="-122"/>
              <a:sym typeface="宋体" panose="02010600030101010101" pitchFamily="2" charset="-122"/>
            </a:endParaRPr>
          </a:p>
          <a:p>
            <a:pPr eaLnBrk="1" hangingPunct="1"/>
            <a:endParaRPr lang="zh-CN" altLang="en-US" sz="2400" dirty="0">
              <a:solidFill>
                <a:srgbClr val="FF0000"/>
              </a:solidFill>
              <a:latin typeface="宋体" panose="02010600030101010101" pitchFamily="2" charset="-122"/>
              <a:sym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p:txBody>
          <a:bodyPr vert="horz" wrap="square" lIns="91440" tIns="45720" rIns="91440" bIns="45720" anchor="ctr" anchorCtr="0"/>
          <a:p>
            <a:pPr eaLnBrk="1" hangingPunct="1"/>
            <a:br>
              <a:rPr lang="zh-CN" altLang="en-US" sz="2800" b="1" dirty="0">
                <a:solidFill>
                  <a:srgbClr val="FF0000"/>
                </a:solidFill>
                <a:latin typeface="宋体" panose="02010600030101010101" pitchFamily="2" charset="-122"/>
                <a:sym typeface="宋体" panose="02010600030101010101" pitchFamily="2" charset="-122"/>
              </a:rPr>
            </a:br>
            <a:br>
              <a:rPr lang="zh-CN" altLang="en-US" sz="2800" b="1" dirty="0">
                <a:solidFill>
                  <a:srgbClr val="FF0000"/>
                </a:solidFill>
                <a:latin typeface="宋体" panose="02010600030101010101" pitchFamily="2" charset="-122"/>
                <a:sym typeface="宋体" panose="02010600030101010101" pitchFamily="2" charset="-122"/>
              </a:rPr>
            </a:br>
            <a:br>
              <a:rPr lang="zh-CN" altLang="en-US" sz="2800" b="1" dirty="0">
                <a:solidFill>
                  <a:srgbClr val="FF0000"/>
                </a:solidFill>
                <a:latin typeface="宋体" panose="02010600030101010101" pitchFamily="2" charset="-122"/>
                <a:sym typeface="宋体" panose="02010600030101010101" pitchFamily="2" charset="-122"/>
              </a:rPr>
            </a:br>
            <a:r>
              <a:rPr lang="zh-CN" altLang="en-US" sz="2800" b="1" dirty="0">
                <a:solidFill>
                  <a:srgbClr val="FF0000"/>
                </a:solidFill>
                <a:latin typeface="宋体" panose="02010600030101010101" pitchFamily="2" charset="-122"/>
                <a:sym typeface="宋体" panose="02010600030101010101" pitchFamily="2" charset="-122"/>
              </a:rPr>
              <a:t>以</a:t>
            </a:r>
            <a:r>
              <a:rPr lang="zh-CN" altLang="en-US" sz="2800" b="1" dirty="0">
                <a:latin typeface="宋体" panose="02010600030101010101" pitchFamily="2" charset="-122"/>
                <a:sym typeface="宋体" panose="02010600030101010101" pitchFamily="2" charset="-122"/>
              </a:rPr>
              <a:t>战略性新兴企业扩大规模奖励为例 （支持类别 </a:t>
            </a:r>
            <a:r>
              <a:rPr lang="en-US" altLang="zh-CN" sz="2800" b="1" dirty="0">
                <a:latin typeface="宋体" panose="02010600030101010101" pitchFamily="2" charset="-122"/>
                <a:sym typeface="宋体" panose="02010600030101010101" pitchFamily="2" charset="-122"/>
              </a:rPr>
              <a:t>1</a:t>
            </a:r>
            <a:r>
              <a:rPr lang="zh-CN" altLang="en-US" sz="2800" b="1" dirty="0">
                <a:latin typeface="宋体" panose="02010600030101010101" pitchFamily="2" charset="-122"/>
                <a:sym typeface="宋体" panose="02010600030101010101" pitchFamily="2" charset="-122"/>
              </a:rPr>
              <a:t>）</a:t>
            </a:r>
            <a:br>
              <a:rPr lang="zh-CN" altLang="en-US" b="1" dirty="0">
                <a:latin typeface="宋体" panose="02010600030101010101" pitchFamily="2" charset="-122"/>
              </a:rPr>
            </a:br>
            <a:endParaRPr lang="zh-CN" altLang="en-US" b="1" dirty="0">
              <a:latin typeface="宋体" panose="02010600030101010101" pitchFamily="2" charset="-122"/>
            </a:endParaRPr>
          </a:p>
        </p:txBody>
      </p:sp>
      <p:sp>
        <p:nvSpPr>
          <p:cNvPr id="29698" name="内容占位符 2"/>
          <p:cNvSpPr>
            <a:spLocks noGrp="1"/>
          </p:cNvSpPr>
          <p:nvPr>
            <p:ph idx="1"/>
          </p:nvPr>
        </p:nvSpPr>
        <p:spPr/>
        <p:txBody>
          <a:bodyPr vert="horz" wrap="square" lIns="91440" tIns="45720" rIns="91440" bIns="45720" anchor="t" anchorCtr="0"/>
          <a:p>
            <a:pPr eaLnBrk="1" hangingPunct="1">
              <a:spcBef>
                <a:spcPct val="0"/>
              </a:spcBef>
            </a:pPr>
            <a:r>
              <a:rPr lang="zh-CN" altLang="en-US" sz="2800" dirty="0">
                <a:latin typeface="宋体" panose="02010600030101010101" pitchFamily="2" charset="-122"/>
                <a:sym typeface="宋体" panose="02010600030101010101" pitchFamily="2" charset="-122"/>
              </a:rPr>
              <a:t>（一）政策标准 </a:t>
            </a:r>
            <a:endParaRPr lang="zh-CN" altLang="en-US" sz="2800" dirty="0">
              <a:latin typeface="宋体" panose="02010600030101010101" pitchFamily="2" charset="-122"/>
            </a:endParaRPr>
          </a:p>
          <a:p>
            <a:pPr eaLnBrk="1" hangingPunct="1">
              <a:spcBef>
                <a:spcPct val="0"/>
              </a:spcBef>
            </a:pPr>
            <a:r>
              <a:rPr lang="zh-CN" altLang="en-US" sz="2400" dirty="0">
                <a:latin typeface="宋体" panose="02010600030101010101" pitchFamily="2" charset="-122"/>
                <a:sym typeface="宋体" panose="02010600030101010101" pitchFamily="2" charset="-122"/>
              </a:rPr>
              <a:t>20</a:t>
            </a:r>
            <a:r>
              <a:rPr lang="en-US" altLang="zh-CN" sz="2400" dirty="0">
                <a:latin typeface="宋体" panose="02010600030101010101" pitchFamily="2" charset="-122"/>
                <a:sym typeface="宋体" panose="02010600030101010101" pitchFamily="2" charset="-122"/>
              </a:rPr>
              <a:t>20</a:t>
            </a:r>
            <a:r>
              <a:rPr lang="zh-CN" altLang="en-US" sz="2400" dirty="0">
                <a:latin typeface="宋体" panose="02010600030101010101" pitchFamily="2" charset="-122"/>
                <a:sym typeface="宋体" panose="02010600030101010101" pitchFamily="2" charset="-122"/>
              </a:rPr>
              <a:t>年企业主营业务收入首次突破5亿元给予50万元一次性奖励；突破10亿元给予100万元的一次性奖励。</a:t>
            </a:r>
            <a:endParaRPr lang="zh-CN" altLang="en-US" sz="2400" dirty="0">
              <a:latin typeface="宋体" panose="02010600030101010101" pitchFamily="2" charset="-122"/>
            </a:endParaRPr>
          </a:p>
          <a:p>
            <a:pPr eaLnBrk="1" hangingPunct="1">
              <a:spcBef>
                <a:spcPct val="0"/>
              </a:spcBef>
            </a:pPr>
            <a:endParaRPr lang="zh-CN" altLang="en-US" sz="2400" dirty="0">
              <a:latin typeface="宋体" panose="02010600030101010101" pitchFamily="2" charset="-122"/>
              <a:sym typeface="宋体" panose="02010600030101010101" pitchFamily="2" charset="-122"/>
            </a:endParaRPr>
          </a:p>
          <a:p>
            <a:pPr eaLnBrk="1" hangingPunct="1">
              <a:spcBef>
                <a:spcPct val="0"/>
              </a:spcBef>
            </a:pPr>
            <a:r>
              <a:rPr lang="zh-CN" altLang="en-US" sz="2400" dirty="0">
                <a:latin typeface="宋体" panose="02010600030101010101" pitchFamily="2" charset="-122"/>
                <a:sym typeface="宋体" panose="02010600030101010101" pitchFamily="2" charset="-122"/>
              </a:rPr>
              <a:t>战略性新兴产业是指：</a:t>
            </a:r>
            <a:r>
              <a:rPr lang="zh-CN" altLang="en-US" sz="2400" dirty="0">
                <a:solidFill>
                  <a:srgbClr val="FF0000"/>
                </a:solidFill>
                <a:latin typeface="宋体" panose="02010600030101010101" pitchFamily="2" charset="-122"/>
                <a:sym typeface="宋体" panose="02010600030101010101" pitchFamily="2" charset="-122"/>
              </a:rPr>
              <a:t>新一代信息技术、新能源及智能网联汽车、高端装备制造、新型材料、生物医药、节能环保等产业。</a:t>
            </a:r>
            <a:endParaRPr lang="zh-CN" altLang="en-US" sz="2400" dirty="0">
              <a:solidFill>
                <a:srgbClr val="FF0000"/>
              </a:solidFill>
              <a:latin typeface="宋体" panose="02010600030101010101" pitchFamily="2" charset="-122"/>
              <a:sym typeface="宋体" panose="02010600030101010101" pitchFamily="2" charset="-122"/>
            </a:endParaRPr>
          </a:p>
          <a:p>
            <a:pPr eaLnBrk="1" hangingPunct="1">
              <a:spcBef>
                <a:spcPct val="0"/>
              </a:spcBef>
            </a:pPr>
            <a:endParaRPr lang="zh-CN" altLang="en-US" sz="2400" dirty="0">
              <a:latin typeface="宋体" panose="02010600030101010101" pitchFamily="2" charset="-122"/>
              <a:sym typeface="宋体" panose="02010600030101010101" pitchFamily="2" charset="-122"/>
            </a:endParaRPr>
          </a:p>
          <a:p>
            <a:pPr eaLnBrk="1" hangingPunct="1">
              <a:spcBef>
                <a:spcPct val="0"/>
              </a:spcBef>
            </a:pPr>
            <a:r>
              <a:rPr lang="zh-CN" altLang="en-US" sz="2400" dirty="0">
                <a:latin typeface="宋体" panose="02010600030101010101" pitchFamily="2" charset="-122"/>
                <a:sym typeface="宋体" panose="02010600030101010101" pitchFamily="2" charset="-122"/>
              </a:rPr>
              <a:t>20</a:t>
            </a:r>
            <a:r>
              <a:rPr lang="en-US" altLang="zh-CN" sz="2400" dirty="0">
                <a:latin typeface="宋体" panose="02010600030101010101" pitchFamily="2" charset="-122"/>
                <a:sym typeface="宋体" panose="02010600030101010101" pitchFamily="2" charset="-122"/>
              </a:rPr>
              <a:t>20</a:t>
            </a:r>
            <a:r>
              <a:rPr lang="zh-CN" altLang="en-US" sz="2400" dirty="0">
                <a:latin typeface="宋体" panose="02010600030101010101" pitchFamily="2" charset="-122"/>
                <a:sym typeface="宋体" panose="02010600030101010101" pitchFamily="2" charset="-122"/>
              </a:rPr>
              <a:t>年度企业</a:t>
            </a:r>
            <a:r>
              <a:rPr lang="zh-CN" altLang="en-US" sz="2400" dirty="0">
                <a:solidFill>
                  <a:srgbClr val="FF0000"/>
                </a:solidFill>
                <a:latin typeface="宋体" panose="02010600030101010101" pitchFamily="2" charset="-122"/>
                <a:sym typeface="宋体" panose="02010600030101010101" pitchFamily="2" charset="-122"/>
              </a:rPr>
              <a:t>主营业务收入</a:t>
            </a:r>
            <a:r>
              <a:rPr lang="zh-CN" altLang="en-US" sz="2400" dirty="0">
                <a:latin typeface="宋体" panose="02010600030101010101" pitchFamily="2" charset="-122"/>
                <a:sym typeface="宋体" panose="02010600030101010101" pitchFamily="2" charset="-122"/>
              </a:rPr>
              <a:t>，不是营业收入。</a:t>
            </a:r>
            <a:endParaRPr lang="zh-CN" altLang="en-US" sz="2400" dirty="0">
              <a:latin typeface="宋体" panose="02010600030101010101" pitchFamily="2" charset="-122"/>
              <a:sym typeface="宋体" panose="02010600030101010101" pitchFamily="2" charset="-122"/>
            </a:endParaRPr>
          </a:p>
          <a:p>
            <a:pPr eaLnBrk="1" hangingPunct="1">
              <a:spcBef>
                <a:spcPct val="0"/>
              </a:spcBef>
            </a:pPr>
            <a:endParaRPr lang="zh-CN" altLang="en-US" sz="2400" dirty="0">
              <a:solidFill>
                <a:srgbClr val="FF0000"/>
              </a:solidFill>
              <a:latin typeface="宋体" panose="02010600030101010101" pitchFamily="2" charset="-122"/>
              <a:sym typeface="宋体" panose="02010600030101010101" pitchFamily="2" charset="-122"/>
            </a:endParaRPr>
          </a:p>
          <a:p>
            <a:pPr eaLnBrk="1" hangingPunct="1">
              <a:spcBef>
                <a:spcPct val="0"/>
              </a:spcBef>
            </a:pPr>
            <a:r>
              <a:rPr lang="zh-CN" altLang="en-US" sz="2400" dirty="0">
                <a:solidFill>
                  <a:srgbClr val="FF0000"/>
                </a:solidFill>
                <a:latin typeface="宋体" panose="02010600030101010101" pitchFamily="2" charset="-122"/>
                <a:sym typeface="宋体" panose="02010600030101010101" pitchFamily="2" charset="-122"/>
              </a:rPr>
              <a:t>首次突破</a:t>
            </a:r>
            <a:r>
              <a:rPr lang="zh-CN" altLang="en-US" sz="2400" dirty="0">
                <a:latin typeface="宋体" panose="02010600030101010101" pitchFamily="2" charset="-122"/>
                <a:sym typeface="宋体" panose="02010600030101010101" pitchFamily="2" charset="-122"/>
              </a:rPr>
              <a:t>是指</a:t>
            </a:r>
            <a:r>
              <a:rPr lang="zh-CN" altLang="en-US" sz="2400" dirty="0">
                <a:solidFill>
                  <a:srgbClr val="FF0000"/>
                </a:solidFill>
                <a:latin typeface="宋体" panose="02010600030101010101" pitchFamily="2" charset="-122"/>
                <a:sym typeface="宋体" panose="02010600030101010101" pitchFamily="2" charset="-122"/>
              </a:rPr>
              <a:t>政策执行期内</a:t>
            </a:r>
            <a:r>
              <a:rPr lang="zh-CN" altLang="en-US" sz="2400" dirty="0">
                <a:latin typeface="宋体" panose="02010600030101010101" pitchFamily="2" charset="-122"/>
                <a:sym typeface="宋体" panose="02010600030101010101" pitchFamily="2" charset="-122"/>
              </a:rPr>
              <a:t>企业第一次达到奖励标准</a:t>
            </a:r>
            <a:r>
              <a:rPr lang="zh-CN" altLang="en-US" sz="2400" dirty="0">
                <a:solidFill>
                  <a:srgbClr val="FF0000"/>
                </a:solidFill>
                <a:latin typeface="宋体" panose="02010600030101010101" pitchFamily="2" charset="-122"/>
                <a:sym typeface="宋体" panose="02010600030101010101" pitchFamily="2" charset="-122"/>
              </a:rPr>
              <a:t>。</a:t>
            </a:r>
            <a:endParaRPr lang="zh-CN" altLang="en-US" sz="2400" dirty="0">
              <a:solidFill>
                <a:srgbClr val="FF0000"/>
              </a:solidFill>
              <a:latin typeface="宋体" panose="02010600030101010101" pitchFamily="2" charset="-122"/>
              <a:sym typeface="宋体" panose="02010600030101010101" pitchFamily="2" charset="-122"/>
            </a:endParaRPr>
          </a:p>
          <a:p>
            <a:pPr eaLnBrk="1" hangingPunct="1">
              <a:spcBef>
                <a:spcPct val="0"/>
              </a:spcBef>
            </a:pPr>
            <a:endParaRPr lang="zh-CN" altLang="en-US" sz="2400" dirty="0">
              <a:latin typeface="宋体" panose="02010600030101010101" pitchFamily="2" charset="-122"/>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a:spLocks noGrp="1"/>
          </p:cNvSpPr>
          <p:nvPr>
            <p:ph type="title"/>
          </p:nvPr>
        </p:nvSpPr>
        <p:spPr/>
        <p:txBody>
          <a:bodyPr vert="horz" wrap="square" lIns="91440" tIns="45720" rIns="91440" bIns="45720" anchor="ctr" anchorCtr="0"/>
          <a:p>
            <a:pPr eaLnBrk="1" hangingPunct="1"/>
            <a:br>
              <a:rPr lang="zh-CN" altLang="en-US" b="1" dirty="0">
                <a:latin typeface="宋体" panose="02010600030101010101" pitchFamily="2" charset="-122"/>
                <a:sym typeface="宋体" panose="02010600030101010101" pitchFamily="2" charset="-122"/>
              </a:rPr>
            </a:br>
            <a:br>
              <a:rPr lang="zh-CN" altLang="en-US" b="1" dirty="0">
                <a:latin typeface="宋体" panose="02010600030101010101" pitchFamily="2" charset="-122"/>
                <a:sym typeface="宋体" panose="02010600030101010101" pitchFamily="2" charset="-122"/>
              </a:rPr>
            </a:br>
            <a:r>
              <a:rPr lang="zh-CN" altLang="en-US" sz="2800" b="1" dirty="0">
                <a:latin typeface="宋体" panose="02010600030101010101" pitchFamily="2" charset="-122"/>
                <a:sym typeface="宋体" panose="02010600030101010101" pitchFamily="2" charset="-122"/>
              </a:rPr>
              <a:t>战略性新兴企业扩大规模奖励 （支持类别 </a:t>
            </a:r>
            <a:r>
              <a:rPr lang="en-US" altLang="zh-CN" sz="2800" b="1" dirty="0">
                <a:latin typeface="宋体" panose="02010600030101010101" pitchFamily="2" charset="-122"/>
                <a:sym typeface="宋体" panose="02010600030101010101" pitchFamily="2" charset="-122"/>
              </a:rPr>
              <a:t>1</a:t>
            </a:r>
            <a:r>
              <a:rPr lang="zh-CN" altLang="en-US" sz="2800" b="1" dirty="0">
                <a:latin typeface="宋体" panose="02010600030101010101" pitchFamily="2" charset="-122"/>
                <a:sym typeface="宋体" panose="02010600030101010101" pitchFamily="2" charset="-122"/>
              </a:rPr>
              <a:t>）</a:t>
            </a:r>
            <a:br>
              <a:rPr lang="zh-CN" altLang="en-US" b="1" dirty="0">
                <a:latin typeface="宋体" panose="02010600030101010101" pitchFamily="2" charset="-122"/>
                <a:sym typeface="宋体" panose="02010600030101010101" pitchFamily="2" charset="-122"/>
              </a:rPr>
            </a:br>
            <a:endParaRPr lang="zh-CN" altLang="en-US" dirty="0"/>
          </a:p>
        </p:txBody>
      </p:sp>
      <p:sp>
        <p:nvSpPr>
          <p:cNvPr id="30722" name="内容占位符 2"/>
          <p:cNvSpPr>
            <a:spLocks noGrp="1"/>
          </p:cNvSpPr>
          <p:nvPr>
            <p:ph idx="1"/>
          </p:nvPr>
        </p:nvSpPr>
        <p:spPr/>
        <p:txBody>
          <a:bodyPr vert="horz" wrap="square" lIns="91440" tIns="45720" rIns="91440" bIns="45720" anchor="t" anchorCtr="0"/>
          <a:p>
            <a:pPr eaLnBrk="1" hangingPunct="1">
              <a:spcBef>
                <a:spcPct val="0"/>
              </a:spcBef>
            </a:pPr>
            <a:r>
              <a:rPr lang="zh-CN" altLang="en-US" sz="2800" dirty="0">
                <a:latin typeface="宋体" panose="02010600030101010101" pitchFamily="2" charset="-122"/>
                <a:sym typeface="宋体" panose="02010600030101010101" pitchFamily="2" charset="-122"/>
              </a:rPr>
              <a:t>（二）申报材料</a:t>
            </a:r>
            <a:endParaRPr lang="zh-CN" altLang="en-US" sz="2800" dirty="0">
              <a:latin typeface="宋体" panose="02010600030101010101" pitchFamily="2" charset="-122"/>
              <a:sym typeface="宋体" panose="02010600030101010101" pitchFamily="2" charset="-122"/>
            </a:endParaRPr>
          </a:p>
          <a:p>
            <a:pPr eaLnBrk="1" hangingPunct="1">
              <a:spcBef>
                <a:spcPct val="0"/>
              </a:spcBef>
            </a:pPr>
            <a:endParaRPr lang="zh-CN" altLang="en-US" sz="2400" dirty="0">
              <a:latin typeface="宋体" panose="02010600030101010101" pitchFamily="2" charset="-122"/>
              <a:sym typeface="宋体" panose="02010600030101010101" pitchFamily="2" charset="-122"/>
            </a:endParaRPr>
          </a:p>
          <a:p>
            <a:pPr eaLnBrk="1" hangingPunct="1">
              <a:spcBef>
                <a:spcPct val="0"/>
              </a:spcBef>
            </a:pPr>
            <a:r>
              <a:rPr lang="zh-CN" altLang="en-US" sz="2400" dirty="0">
                <a:latin typeface="宋体" panose="02010600030101010101" pitchFamily="2" charset="-122"/>
                <a:sym typeface="宋体" panose="02010600030101010101" pitchFamily="2" charset="-122"/>
              </a:rPr>
              <a:t>除</a:t>
            </a:r>
            <a:r>
              <a:rPr lang="zh-CN" altLang="en-US" sz="2400" dirty="0">
                <a:solidFill>
                  <a:srgbClr val="FF0000"/>
                </a:solidFill>
                <a:latin typeface="宋体" panose="02010600030101010101" pitchFamily="2" charset="-122"/>
                <a:sym typeface="宋体" panose="02010600030101010101" pitchFamily="2" charset="-122"/>
              </a:rPr>
              <a:t>申报表、营业执照、信用证明</a:t>
            </a:r>
            <a:r>
              <a:rPr lang="zh-CN" altLang="en-US" sz="2400" dirty="0">
                <a:latin typeface="宋体" panose="02010600030101010101" pitchFamily="2" charset="-122"/>
                <a:sym typeface="宋体" panose="02010600030101010101" pitchFamily="2" charset="-122"/>
              </a:rPr>
              <a:t>三个通用材料外，要提交经会计师事务所审计的20</a:t>
            </a:r>
            <a:r>
              <a:rPr lang="en-US" altLang="zh-CN" sz="2400" dirty="0">
                <a:latin typeface="宋体" panose="02010600030101010101" pitchFamily="2" charset="-122"/>
                <a:sym typeface="宋体" panose="02010600030101010101" pitchFamily="2" charset="-122"/>
              </a:rPr>
              <a:t>20</a:t>
            </a:r>
            <a:r>
              <a:rPr lang="zh-CN" altLang="en-US" sz="2400" dirty="0">
                <a:latin typeface="宋体" panose="02010600030101010101" pitchFamily="2" charset="-122"/>
                <a:sym typeface="宋体" panose="02010600030101010101" pitchFamily="2" charset="-122"/>
              </a:rPr>
              <a:t>年度审计报告</a:t>
            </a:r>
            <a:r>
              <a:rPr lang="zh-CN" altLang="en-US" sz="2400" dirty="0">
                <a:solidFill>
                  <a:srgbClr val="FF0000"/>
                </a:solidFill>
                <a:latin typeface="宋体" panose="02010600030101010101" pitchFamily="2" charset="-122"/>
                <a:sym typeface="宋体" panose="02010600030101010101" pitchFamily="2" charset="-122"/>
              </a:rPr>
              <a:t>（带验证码或防伪标识）</a:t>
            </a:r>
            <a:endParaRPr lang="zh-CN" altLang="en-US" sz="2400" dirty="0">
              <a:latin typeface="宋体" panose="02010600030101010101" pitchFamily="2" charset="-122"/>
              <a:sym typeface="宋体" panose="02010600030101010101" pitchFamily="2" charset="-122"/>
            </a:endParaRPr>
          </a:p>
          <a:p>
            <a:pPr eaLnBrk="1" hangingPunct="1">
              <a:spcBef>
                <a:spcPct val="0"/>
              </a:spcBef>
            </a:pPr>
            <a:endParaRPr lang="zh-CN" altLang="en-US" sz="2400" dirty="0">
              <a:latin typeface="宋体" panose="02010600030101010101" pitchFamily="2" charset="-122"/>
              <a:sym typeface="宋体" panose="02010600030101010101" pitchFamily="2" charset="-122"/>
            </a:endParaRPr>
          </a:p>
          <a:p>
            <a:pPr eaLnBrk="1" hangingPunct="1">
              <a:spcBef>
                <a:spcPct val="0"/>
              </a:spcBef>
            </a:pPr>
            <a:r>
              <a:rPr lang="zh-CN" altLang="en-US" sz="2400" dirty="0">
                <a:latin typeface="宋体" panose="02010600030101010101" pitchFamily="2" charset="-122"/>
                <a:sym typeface="宋体" panose="02010600030101010101" pitchFamily="2" charset="-122"/>
              </a:rPr>
              <a:t>所有需要审计报告的要求一样</a:t>
            </a:r>
            <a:endParaRPr lang="zh-CN" altLang="en-US" sz="2400" dirty="0">
              <a:latin typeface="宋体" panose="02010600030101010101" pitchFamily="2" charset="-122"/>
              <a:sym typeface="宋体" panose="02010600030101010101" pitchFamily="2" charset="-122"/>
            </a:endParaRPr>
          </a:p>
          <a:p>
            <a:pPr eaLnBrk="1" hangingPunct="1">
              <a:spcBef>
                <a:spcPct val="0"/>
              </a:spcBef>
            </a:pPr>
            <a:endParaRPr lang="zh-CN" altLang="en-US" sz="2400" dirty="0">
              <a:solidFill>
                <a:srgbClr val="FF0000"/>
              </a:solidFill>
              <a:latin typeface="宋体" panose="02010600030101010101" pitchFamily="2" charset="-122"/>
              <a:sym typeface="宋体" panose="02010600030101010101" pitchFamily="2" charset="-122"/>
            </a:endParaRPr>
          </a:p>
          <a:p>
            <a:pPr eaLnBrk="1" hangingPunct="1">
              <a:spcBef>
                <a:spcPct val="0"/>
              </a:spcBef>
            </a:pPr>
            <a:r>
              <a:rPr lang="zh-CN" altLang="en-US" sz="2400" dirty="0">
                <a:solidFill>
                  <a:srgbClr val="FF0000"/>
                </a:solidFill>
                <a:latin typeface="宋体" panose="02010600030101010101" pitchFamily="2" charset="-122"/>
                <a:sym typeface="宋体" panose="02010600030101010101" pitchFamily="2" charset="-122"/>
              </a:rPr>
              <a:t>委托省内会计师事务所审计的必须带验证码，委托省外会计师事务所审计的要防伪标识。</a:t>
            </a:r>
            <a:endParaRPr lang="zh-CN" altLang="en-US" sz="2400" dirty="0">
              <a:solidFill>
                <a:srgbClr val="FF0000"/>
              </a:solidFill>
              <a:latin typeface="宋体" panose="02010600030101010101" pitchFamily="2" charset="-122"/>
              <a:sym typeface="宋体" panose="02010600030101010101" pitchFamily="2" charset="-122"/>
            </a:endParaRPr>
          </a:p>
          <a:p>
            <a:pPr eaLnBrk="1" hangingPunct="1"/>
            <a:endParaRPr lang="zh-CN" altLang="en-US" sz="2400" dirty="0">
              <a:solidFill>
                <a:srgbClr val="FF0000"/>
              </a:solidFill>
              <a:latin typeface="宋体" panose="02010600030101010101" pitchFamily="2" charset="-122"/>
              <a:sym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p:txBody>
          <a:bodyPr vert="horz" wrap="square" lIns="91440" tIns="45720" rIns="91440" bIns="45720" anchor="ctr" anchorCtr="0"/>
          <a:p>
            <a:pPr eaLnBrk="1" hangingPunct="1"/>
            <a:br>
              <a:rPr lang="zh-CN" altLang="en-US" b="1" dirty="0"/>
            </a:br>
            <a:r>
              <a:rPr lang="zh-CN" altLang="en-US" sz="3200" b="1" dirty="0"/>
              <a:t>填报申报表的几点说明</a:t>
            </a:r>
            <a:endParaRPr lang="zh-CN" altLang="en-US" sz="3200" b="1" dirty="0"/>
          </a:p>
        </p:txBody>
      </p:sp>
      <p:sp>
        <p:nvSpPr>
          <p:cNvPr id="32770" name="内容占位符 2"/>
          <p:cNvSpPr>
            <a:spLocks noGrp="1"/>
          </p:cNvSpPr>
          <p:nvPr>
            <p:ph idx="1"/>
          </p:nvPr>
        </p:nvSpPr>
        <p:spPr/>
        <p:txBody>
          <a:bodyPr vert="horz" wrap="square" lIns="91440" tIns="45720" rIns="91440" bIns="45720" anchor="t" anchorCtr="0"/>
          <a:p>
            <a:pPr eaLnBrk="1" hangingPunct="1"/>
            <a:r>
              <a:rPr lang="zh-CN" altLang="en-US" sz="2400" dirty="0"/>
              <a:t>1. 按照申报细则中规定的企业所提交申报材料的顺序装订。企业填报表1（选择表1-1、1-2、1-3、1-4、1-5、1-6、1-7、1-8中的一项）。</a:t>
            </a:r>
            <a:r>
              <a:rPr lang="zh-CN" altLang="en-US" sz="2400" dirty="0">
                <a:solidFill>
                  <a:srgbClr val="FF0000"/>
                </a:solidFill>
              </a:rPr>
              <a:t>表2</a:t>
            </a:r>
            <a:r>
              <a:rPr lang="en-US" altLang="zh-CN" sz="2400" dirty="0">
                <a:solidFill>
                  <a:srgbClr val="FF0000"/>
                </a:solidFill>
              </a:rPr>
              <a:t>-</a:t>
            </a:r>
            <a:r>
              <a:rPr lang="zh-CN" altLang="en-US" sz="2400" dirty="0">
                <a:solidFill>
                  <a:srgbClr val="FF0000"/>
                </a:solidFill>
              </a:rPr>
              <a:t>表4为通用表格，所有项目填写。</a:t>
            </a:r>
            <a:endParaRPr lang="zh-CN" altLang="en-US" sz="2400" dirty="0">
              <a:solidFill>
                <a:srgbClr val="FF0000"/>
              </a:solidFill>
            </a:endParaRPr>
          </a:p>
          <a:p>
            <a:pPr eaLnBrk="1" hangingPunct="1"/>
            <a:r>
              <a:rPr lang="zh-CN" altLang="en-US" sz="2400" dirty="0"/>
              <a:t>其中表3是信用承诺书，表4是绩效目标申报表</a:t>
            </a:r>
            <a:r>
              <a:rPr lang="zh-CN" altLang="en-US" sz="2400" dirty="0">
                <a:solidFill>
                  <a:srgbClr val="FF0000"/>
                </a:solidFill>
              </a:rPr>
              <a:t>（详细填表说明会上传至网站，请注意查看，按照填报说明进行填写，必填项），</a:t>
            </a:r>
            <a:r>
              <a:rPr lang="zh-CN" altLang="en-US" sz="2400" dirty="0"/>
              <a:t>表5是项目入库证明，投资项目类填写。</a:t>
            </a:r>
            <a:endParaRPr lang="zh-CN" altLang="en-US" sz="2400" dirty="0"/>
          </a:p>
          <a:p>
            <a:pPr eaLnBrk="1" hangingPunct="1"/>
            <a:r>
              <a:rPr lang="en-US" altLang="zh-CN" sz="2400" dirty="0">
                <a:sym typeface="宋体" panose="02010600030101010101" pitchFamily="2" charset="-122"/>
              </a:rPr>
              <a:t>2.</a:t>
            </a:r>
            <a:r>
              <a:rPr lang="zh-CN" altLang="en-US" sz="2400" dirty="0">
                <a:solidFill>
                  <a:srgbClr val="FF0000"/>
                </a:solidFill>
                <a:sym typeface="宋体" panose="02010600030101010101" pitchFamily="2" charset="-122"/>
              </a:rPr>
              <a:t>申报材料包含发票、合同、设备投资的，需附明细表（表6-8）</a:t>
            </a:r>
            <a:r>
              <a:rPr lang="zh-CN" altLang="en-US" sz="2400" dirty="0">
                <a:sym typeface="宋体" panose="02010600030101010101" pitchFamily="2" charset="-122"/>
              </a:rPr>
              <a:t>。</a:t>
            </a:r>
            <a:endParaRPr lang="zh-CN" altLang="en-US" sz="2400" dirty="0"/>
          </a:p>
          <a:p>
            <a:pPr eaLnBrk="1" hangingPunct="1"/>
            <a:r>
              <a:rPr lang="en-US" altLang="zh-CN" sz="2400" dirty="0">
                <a:sym typeface="宋体" panose="02010600030101010101" pitchFamily="2" charset="-122"/>
              </a:rPr>
              <a:t>3.</a:t>
            </a:r>
            <a:r>
              <a:rPr lang="zh-CN" altLang="en-US" sz="2400" dirty="0">
                <a:sym typeface="宋体" panose="02010600030101010101" pitchFamily="2" charset="-122"/>
              </a:rPr>
              <a:t>申报材料中所提供的复印件须加盖企业公章，</a:t>
            </a:r>
            <a:r>
              <a:rPr lang="zh-CN" altLang="en-US" sz="2400" dirty="0">
                <a:solidFill>
                  <a:srgbClr val="FF0000"/>
                </a:solidFill>
                <a:sym typeface="宋体" panose="02010600030101010101" pitchFamily="2" charset="-122"/>
              </a:rPr>
              <a:t>并注明与原件一致。</a:t>
            </a:r>
            <a:endParaRPr lang="zh-CN" altLang="en-US" sz="2400" dirty="0"/>
          </a:p>
          <a:p>
            <a:pPr eaLnBrk="1" hangingPunct="1"/>
            <a:r>
              <a:rPr lang="en-US" altLang="zh-CN" sz="2400" dirty="0"/>
              <a:t>4.</a:t>
            </a:r>
            <a:r>
              <a:rPr lang="zh-CN" altLang="en-US" sz="2400" dirty="0"/>
              <a:t>材料装订成册后加盖企业公章。</a:t>
            </a:r>
            <a:endParaRPr lang="zh-CN" altLang="en-US" sz="2400" dirty="0"/>
          </a:p>
          <a:p>
            <a:pPr eaLnBrk="1" hangingPunct="1"/>
            <a:endParaRPr lang="zh-CN"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p:txBody>
          <a:bodyPr vert="horz" wrap="square" lIns="91440" tIns="45720" rIns="91440" bIns="45720" anchor="ctr" anchorCtr="0"/>
          <a:p>
            <a:pPr eaLnBrk="1" hangingPunct="1"/>
            <a:br>
              <a:rPr lang="zh-CN" altLang="en-US" dirty="0">
                <a:solidFill>
                  <a:srgbClr val="FF0000"/>
                </a:solidFill>
                <a:sym typeface="宋体" panose="02010600030101010101" pitchFamily="2" charset="-122"/>
              </a:rPr>
            </a:br>
            <a:br>
              <a:rPr lang="zh-CN" altLang="en-US" dirty="0">
                <a:solidFill>
                  <a:srgbClr val="FF0000"/>
                </a:solidFill>
                <a:sym typeface="宋体" panose="02010600030101010101" pitchFamily="2" charset="-122"/>
              </a:rPr>
            </a:br>
            <a:br>
              <a:rPr lang="zh-CN" altLang="en-US" dirty="0">
                <a:solidFill>
                  <a:srgbClr val="FF0000"/>
                </a:solidFill>
                <a:sym typeface="宋体" panose="02010600030101010101" pitchFamily="2" charset="-122"/>
              </a:rPr>
            </a:br>
            <a:r>
              <a:rPr lang="zh-CN" altLang="en-US" b="1" dirty="0">
                <a:sym typeface="宋体" panose="02010600030101010101" pitchFamily="2" charset="-122"/>
              </a:rPr>
              <a:t>市工信局运行办承担政策解读</a:t>
            </a:r>
            <a:br>
              <a:rPr lang="zh-CN" altLang="en-US" b="1" dirty="0"/>
            </a:br>
            <a:endParaRPr lang="zh-CN" altLang="en-US" b="1" dirty="0"/>
          </a:p>
        </p:txBody>
      </p:sp>
      <p:sp>
        <p:nvSpPr>
          <p:cNvPr id="33794" name="内容占位符 2"/>
          <p:cNvSpPr>
            <a:spLocks noGrp="1"/>
          </p:cNvSpPr>
          <p:nvPr>
            <p:ph idx="1"/>
          </p:nvPr>
        </p:nvSpPr>
        <p:spPr/>
        <p:txBody>
          <a:bodyPr vert="horz" wrap="square" lIns="91440" tIns="45720" rIns="91440" bIns="45720" anchor="t" anchorCtr="0"/>
          <a:p>
            <a:pPr eaLnBrk="1" hangingPunct="1"/>
            <a:endParaRPr lang="zh-CN" altLang="en-US" sz="2800" dirty="0"/>
          </a:p>
          <a:p>
            <a:pPr eaLnBrk="1" hangingPunct="1"/>
            <a:r>
              <a:rPr lang="zh-CN" altLang="en-US" sz="2400" dirty="0"/>
              <a:t>战略性新兴企业培育奖励（支持类别</a:t>
            </a:r>
            <a:r>
              <a:rPr lang="en-US" altLang="zh-CN" sz="2400" dirty="0"/>
              <a:t>1</a:t>
            </a:r>
            <a:r>
              <a:rPr lang="zh-CN" altLang="en-US" sz="2400" dirty="0"/>
              <a:t>）</a:t>
            </a:r>
            <a:endParaRPr lang="zh-CN" altLang="en-US" sz="2400" dirty="0"/>
          </a:p>
          <a:p>
            <a:pPr eaLnBrk="1" hangingPunct="1"/>
            <a:r>
              <a:rPr lang="zh-CN" altLang="en-US" sz="2400" dirty="0"/>
              <a:t>领军型企业培育奖励</a:t>
            </a:r>
            <a:r>
              <a:rPr lang="zh-CN" altLang="en-US" sz="2400" dirty="0">
                <a:sym typeface="宋体" panose="02010600030101010101" pitchFamily="2" charset="-122"/>
              </a:rPr>
              <a:t>（支持类别</a:t>
            </a:r>
            <a:r>
              <a:rPr lang="en-US" altLang="zh-CN" sz="2400" dirty="0">
                <a:sym typeface="宋体" panose="02010600030101010101" pitchFamily="2" charset="-122"/>
              </a:rPr>
              <a:t>3</a:t>
            </a:r>
            <a:r>
              <a:rPr lang="zh-CN" altLang="en-US" sz="2400" dirty="0">
                <a:sym typeface="宋体" panose="02010600030101010101" pitchFamily="2" charset="-122"/>
              </a:rPr>
              <a:t>）</a:t>
            </a:r>
            <a:endParaRPr lang="zh-CN" altLang="en-US" sz="2400" dirty="0"/>
          </a:p>
          <a:p>
            <a:pPr eaLnBrk="1" hangingPunct="1"/>
            <a:r>
              <a:rPr lang="zh-CN" altLang="en-US" sz="2400" dirty="0">
                <a:solidFill>
                  <a:srgbClr val="FF0000"/>
                </a:solidFill>
              </a:rPr>
              <a:t>创新产品销售奖励（支持类别</a:t>
            </a:r>
            <a:r>
              <a:rPr lang="en-US" altLang="zh-CN" sz="2400" dirty="0">
                <a:solidFill>
                  <a:srgbClr val="FF0000"/>
                </a:solidFill>
              </a:rPr>
              <a:t>4</a:t>
            </a:r>
            <a:r>
              <a:rPr lang="zh-CN" altLang="en-US" sz="2400" dirty="0">
                <a:solidFill>
                  <a:srgbClr val="FF0000"/>
                </a:solidFill>
              </a:rPr>
              <a:t>）</a:t>
            </a:r>
            <a:endParaRPr lang="zh-CN" altLang="en-US" sz="2400" dirty="0">
              <a:solidFill>
                <a:srgbClr val="FF0000"/>
              </a:solidFill>
            </a:endParaRPr>
          </a:p>
          <a:p>
            <a:pPr eaLnBrk="1" hangingPunct="1"/>
            <a:r>
              <a:rPr lang="zh-CN" altLang="en-US" sz="2400" dirty="0"/>
              <a:t>工业企业出口运费补贴</a:t>
            </a:r>
            <a:r>
              <a:rPr lang="zh-CN" altLang="en-US" sz="2400" dirty="0">
                <a:sym typeface="宋体" panose="02010600030101010101" pitchFamily="2" charset="-122"/>
              </a:rPr>
              <a:t>（支持类别</a:t>
            </a:r>
            <a:r>
              <a:rPr lang="en-US" altLang="zh-CN" sz="2400" dirty="0">
                <a:sym typeface="宋体" panose="02010600030101010101" pitchFamily="2" charset="-122"/>
              </a:rPr>
              <a:t>5</a:t>
            </a:r>
            <a:r>
              <a:rPr lang="zh-CN" altLang="en-US" sz="2400" dirty="0">
                <a:sym typeface="宋体" panose="02010600030101010101" pitchFamily="2" charset="-122"/>
              </a:rPr>
              <a:t>）</a:t>
            </a:r>
            <a:endParaRPr lang="zh-CN" altLang="en-US" sz="2400" dirty="0"/>
          </a:p>
          <a:p>
            <a:pPr eaLnBrk="1" hangingPunct="1"/>
            <a:endParaRPr lang="zh-CN" altLang="en-US" sz="24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5361"/>
          <p:cNvSpPr>
            <a:spLocks noGrp="1"/>
          </p:cNvSpPr>
          <p:nvPr>
            <p:ph type="title"/>
          </p:nvPr>
        </p:nvSpPr>
        <p:spPr>
          <a:xfrm>
            <a:off x="457200" y="763588"/>
            <a:ext cx="8229600" cy="582612"/>
          </a:xfrm>
        </p:spPr>
        <p:txBody>
          <a:bodyPr vert="horz" wrap="square" lIns="91440" tIns="45720" rIns="91440" bIns="45720" anchor="ctr" anchorCtr="0"/>
          <a:p>
            <a:pPr eaLnBrk="1" hangingPunct="1"/>
            <a:br>
              <a:rPr lang="en-US" altLang="zh-CN" sz="2800" b="1" dirty="0">
                <a:solidFill>
                  <a:srgbClr val="FF0000"/>
                </a:solidFill>
                <a:latin typeface="宋体" panose="02010600030101010101" pitchFamily="2" charset="-122"/>
                <a:sym typeface="宋体" panose="02010600030101010101" pitchFamily="2" charset="-122"/>
              </a:rPr>
            </a:br>
            <a:r>
              <a:rPr lang="en-US" altLang="zh-CN" sz="2800" b="1" dirty="0">
                <a:latin typeface="宋体" panose="02010600030101010101" pitchFamily="2" charset="-122"/>
                <a:sym typeface="宋体" panose="02010600030101010101" pitchFamily="2" charset="-122"/>
              </a:rPr>
              <a:t>领军型企业（集团）</a:t>
            </a:r>
            <a:r>
              <a:rPr lang="zh-CN" altLang="en-US" sz="2800" b="1" dirty="0">
                <a:latin typeface="宋体" panose="02010600030101010101" pitchFamily="2" charset="-122"/>
                <a:sym typeface="宋体" panose="02010600030101010101" pitchFamily="2" charset="-122"/>
              </a:rPr>
              <a:t>培育</a:t>
            </a:r>
            <a:r>
              <a:rPr lang="en-US" altLang="zh-CN" sz="2800" b="1" dirty="0">
                <a:latin typeface="宋体" panose="02010600030101010101" pitchFamily="2" charset="-122"/>
                <a:sym typeface="宋体" panose="02010600030101010101" pitchFamily="2" charset="-122"/>
              </a:rPr>
              <a:t>奖励</a:t>
            </a:r>
            <a:r>
              <a:rPr lang="zh-CN" altLang="en-US" sz="2800" dirty="0">
                <a:latin typeface="宋体" panose="02010600030101010101" pitchFamily="2" charset="-122"/>
                <a:sym typeface="宋体" panose="02010600030101010101" pitchFamily="2" charset="-122"/>
              </a:rPr>
              <a:t>（支持类别 </a:t>
            </a:r>
            <a:r>
              <a:rPr lang="en-US" altLang="zh-CN" sz="2800" dirty="0">
                <a:latin typeface="宋体" panose="02010600030101010101" pitchFamily="2" charset="-122"/>
                <a:sym typeface="宋体" panose="02010600030101010101" pitchFamily="2" charset="-122"/>
              </a:rPr>
              <a:t>3</a:t>
            </a:r>
            <a:r>
              <a:rPr lang="zh-CN" altLang="en-US" sz="2800" dirty="0">
                <a:latin typeface="宋体" panose="02010600030101010101" pitchFamily="2" charset="-122"/>
                <a:sym typeface="宋体" panose="02010600030101010101" pitchFamily="2" charset="-122"/>
              </a:rPr>
              <a:t>）</a:t>
            </a:r>
            <a:br>
              <a:rPr lang="en-US" altLang="zh-CN" sz="2800" dirty="0">
                <a:solidFill>
                  <a:srgbClr val="FF0000"/>
                </a:solidFill>
                <a:latin typeface="宋体" panose="02010600030101010101" pitchFamily="2" charset="-122"/>
                <a:sym typeface="宋体" panose="02010600030101010101" pitchFamily="2" charset="-122"/>
              </a:rPr>
            </a:br>
            <a:endParaRPr lang="zh-CN" altLang="en-US" sz="2800" dirty="0">
              <a:ea typeface="方正小标宋简体" panose="03000509000000000000" pitchFamily="2" charset="-122"/>
              <a:sym typeface="Arial" panose="020B0604020202020204" pitchFamily="34" charset="0"/>
            </a:endParaRPr>
          </a:p>
        </p:txBody>
      </p:sp>
      <p:sp>
        <p:nvSpPr>
          <p:cNvPr id="34818" name="文本占位符 15362"/>
          <p:cNvSpPr>
            <a:spLocks noGrp="1"/>
          </p:cNvSpPr>
          <p:nvPr>
            <p:ph idx="1"/>
          </p:nvPr>
        </p:nvSpPr>
        <p:spPr>
          <a:xfrm>
            <a:off x="825500" y="1346200"/>
            <a:ext cx="7661275" cy="4953000"/>
          </a:xfrm>
        </p:spPr>
        <p:txBody>
          <a:bodyPr vert="horz" wrap="square" lIns="91440" tIns="45720" rIns="91440" bIns="45720" anchor="t" anchorCtr="0"/>
          <a:p>
            <a:pPr eaLnBrk="1" hangingPunct="1">
              <a:lnSpc>
                <a:spcPct val="130000"/>
              </a:lnSpc>
              <a:buNone/>
            </a:pPr>
            <a:r>
              <a:rPr lang="en-US" altLang="zh-CN" sz="2400" dirty="0">
                <a:latin typeface="宋体" panose="02010600030101010101" pitchFamily="2" charset="-122"/>
                <a:sym typeface="宋体" panose="02010600030101010101" pitchFamily="2" charset="-122"/>
              </a:rPr>
              <a:t> </a:t>
            </a:r>
            <a:r>
              <a:rPr lang="en-US" altLang="zh-CN" sz="2800" dirty="0">
                <a:solidFill>
                  <a:srgbClr val="FF0000"/>
                </a:solidFill>
                <a:latin typeface="宋体" panose="02010600030101010101" pitchFamily="2" charset="-122"/>
                <a:sym typeface="宋体" panose="02010600030101010101" pitchFamily="2" charset="-122"/>
              </a:rPr>
              <a:t> </a:t>
            </a:r>
            <a:r>
              <a:rPr lang="zh-CN" altLang="en-US" sz="2800" dirty="0">
                <a:latin typeface="宋体" panose="02010600030101010101" pitchFamily="2" charset="-122"/>
              </a:rPr>
              <a:t>（一）政策标准</a:t>
            </a:r>
            <a:endParaRPr lang="zh-CN" altLang="en-US" sz="2800" dirty="0">
              <a:latin typeface="宋体" panose="02010600030101010101" pitchFamily="2" charset="-122"/>
            </a:endParaRPr>
          </a:p>
          <a:p>
            <a:pPr eaLnBrk="1" hangingPunct="1">
              <a:lnSpc>
                <a:spcPct val="130000"/>
              </a:lnSpc>
              <a:buNone/>
            </a:pPr>
            <a:r>
              <a:rPr lang="zh-CN" altLang="en-US" sz="2400" dirty="0">
                <a:latin typeface="宋体" panose="02010600030101010101" pitchFamily="2" charset="-122"/>
              </a:rPr>
              <a:t>  20</a:t>
            </a:r>
            <a:r>
              <a:rPr lang="en-US" altLang="zh-CN" sz="2400" dirty="0">
                <a:latin typeface="宋体" panose="02010600030101010101" pitchFamily="2" charset="-122"/>
              </a:rPr>
              <a:t>20</a:t>
            </a:r>
            <a:r>
              <a:rPr lang="zh-CN" altLang="en-US" sz="2400" dirty="0">
                <a:latin typeface="宋体" panose="02010600030101010101" pitchFamily="2" charset="-122"/>
              </a:rPr>
              <a:t>年企业主营业务收入首次超过50亿元、100亿元的企业，进行年度表彰，分别给予100万元、200万元的一次性奖励。</a:t>
            </a:r>
            <a:r>
              <a:rPr lang="zh-CN" altLang="en-US" sz="2400" dirty="0">
                <a:solidFill>
                  <a:srgbClr val="FF0000"/>
                </a:solidFill>
                <a:latin typeface="宋体" panose="02010600030101010101" pitchFamily="2" charset="-122"/>
              </a:rPr>
              <a:t>企业年主营业务收入超100亿元后，每上一个100亿元台阶，给予100万元奖励。</a:t>
            </a:r>
            <a:endParaRPr lang="zh-CN" altLang="en-US" sz="2400" dirty="0">
              <a:solidFill>
                <a:srgbClr val="FF0000"/>
              </a:solidFill>
              <a:latin typeface="宋体" panose="02010600030101010101" pitchFamily="2" charset="-122"/>
            </a:endParaRPr>
          </a:p>
          <a:p>
            <a:pPr eaLnBrk="1" hangingPunct="1">
              <a:lnSpc>
                <a:spcPct val="130000"/>
              </a:lnSpc>
              <a:buNone/>
            </a:pPr>
            <a:r>
              <a:rPr lang="zh-CN" altLang="en-US" sz="2400" dirty="0">
                <a:latin typeface="宋体" panose="02010600030101010101" pitchFamily="2" charset="-122"/>
              </a:rPr>
              <a:t>  </a:t>
            </a:r>
            <a:r>
              <a:rPr lang="zh-CN" altLang="en-US" sz="2800" dirty="0">
                <a:latin typeface="宋体" panose="02010600030101010101" pitchFamily="2" charset="-122"/>
              </a:rPr>
              <a:t>（二）申报材料</a:t>
            </a:r>
            <a:endParaRPr lang="zh-CN" altLang="en-US" sz="2800" dirty="0">
              <a:latin typeface="宋体" panose="02010600030101010101" pitchFamily="2" charset="-122"/>
            </a:endParaRPr>
          </a:p>
          <a:p>
            <a:pPr eaLnBrk="1" hangingPunct="1">
              <a:lnSpc>
                <a:spcPct val="130000"/>
              </a:lnSpc>
              <a:buNone/>
            </a:pPr>
            <a:r>
              <a:rPr lang="zh-CN" altLang="en-US" sz="2400" dirty="0">
                <a:latin typeface="宋体" panose="02010600030101010101" pitchFamily="2" charset="-122"/>
              </a:rPr>
              <a:t>  除两个通用材料外，提供</a:t>
            </a:r>
            <a:r>
              <a:rPr lang="en-US" altLang="zh-CN" sz="2400" dirty="0">
                <a:latin typeface="宋体" panose="02010600030101010101" pitchFamily="2" charset="-122"/>
              </a:rPr>
              <a:t>2020</a:t>
            </a:r>
            <a:r>
              <a:rPr lang="zh-CN" altLang="en-US" sz="2400" dirty="0">
                <a:latin typeface="宋体" panose="02010600030101010101" pitchFamily="2" charset="-122"/>
              </a:rPr>
              <a:t>年度审计报告</a:t>
            </a:r>
            <a:r>
              <a:rPr lang="en-US" altLang="zh-CN" sz="2400" dirty="0">
                <a:latin typeface="宋体" panose="02010600030101010101" pitchFamily="2" charset="-122"/>
              </a:rPr>
              <a:t> </a:t>
            </a:r>
            <a:endParaRPr lang="zh-CN" altLang="en-US" sz="2400" dirty="0">
              <a:latin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p:txBody>
          <a:bodyPr anchor="ctr" anchorCtr="0"/>
          <a:p>
            <a:r>
              <a:rPr lang="zh-CN" altLang="en-US" sz="2800" b="1">
                <a:latin typeface="宋体" panose="02010600030101010101" pitchFamily="2" charset="-122"/>
              </a:rPr>
              <a:t>创新产品销售奖励（支持类别</a:t>
            </a:r>
            <a:r>
              <a:rPr lang="en-US" altLang="zh-CN" sz="2800" b="1">
                <a:latin typeface="宋体" panose="02010600030101010101" pitchFamily="2" charset="-122"/>
              </a:rPr>
              <a:t>4</a:t>
            </a:r>
            <a:r>
              <a:rPr lang="zh-CN" altLang="en-US" sz="2800" b="1">
                <a:latin typeface="宋体" panose="02010600030101010101" pitchFamily="2" charset="-122"/>
              </a:rPr>
              <a:t>）</a:t>
            </a:r>
            <a:endParaRPr lang="zh-CN" altLang="en-US" sz="2800" b="1">
              <a:latin typeface="宋体" panose="02010600030101010101" pitchFamily="2" charset="-122"/>
            </a:endParaRPr>
          </a:p>
        </p:txBody>
      </p:sp>
      <p:sp>
        <p:nvSpPr>
          <p:cNvPr id="35842" name="内容占位符 2"/>
          <p:cNvSpPr>
            <a:spLocks noGrp="1"/>
          </p:cNvSpPr>
          <p:nvPr>
            <p:ph idx="1"/>
          </p:nvPr>
        </p:nvSpPr>
        <p:spPr/>
        <p:txBody>
          <a:bodyPr anchor="t" anchorCtr="0"/>
          <a:p>
            <a:r>
              <a:rPr lang="zh-CN" altLang="en-US" sz="2400" dirty="0">
                <a:latin typeface="宋体" panose="02010600030101010101" pitchFamily="2" charset="-122"/>
              </a:rPr>
              <a:t>（一）政策标准</a:t>
            </a:r>
            <a:endParaRPr lang="zh-CN" altLang="en-US" sz="2400" dirty="0">
              <a:latin typeface="宋体" panose="02010600030101010101" pitchFamily="2" charset="-122"/>
            </a:endParaRPr>
          </a:p>
          <a:p>
            <a:r>
              <a:rPr lang="zh-CN" altLang="en-US" sz="2400"/>
              <a:t>支持</a:t>
            </a:r>
            <a:r>
              <a:rPr lang="zh-CN" altLang="en-US" sz="2400">
                <a:solidFill>
                  <a:srgbClr val="FF0000"/>
                </a:solidFill>
              </a:rPr>
              <a:t>郑州市创新产品目录</a:t>
            </a:r>
            <a:r>
              <a:rPr lang="zh-CN" altLang="en-US" sz="2400"/>
              <a:t>生产企业进入主导产业和战略性新兴产业供应链条，对采购产品（服务）金额达到300万元以上且无资产关联的采购方企业。给予采购方采购额1%的奖励，单个企业最高奖励100万元。</a:t>
            </a:r>
            <a:endParaRPr lang="zh-CN" altLang="en-US" sz="2400"/>
          </a:p>
          <a:p>
            <a:r>
              <a:rPr lang="zh-CN" altLang="en-US" sz="2400" dirty="0">
                <a:latin typeface="宋体" panose="02010600030101010101" pitchFamily="2" charset="-122"/>
                <a:sym typeface="宋体" panose="02010600030101010101" pitchFamily="2" charset="-122"/>
              </a:rPr>
              <a:t>（二）申报材料</a:t>
            </a:r>
            <a:endParaRPr lang="zh-CN" altLang="en-US" sz="2400" dirty="0">
              <a:latin typeface="宋体" panose="02010600030101010101" pitchFamily="2" charset="-122"/>
              <a:sym typeface="宋体" panose="02010600030101010101" pitchFamily="2" charset="-122"/>
            </a:endParaRPr>
          </a:p>
          <a:p>
            <a:r>
              <a:rPr lang="zh-CN" altLang="en-US" sz="2400"/>
              <a:t>除两个通用材料外，提供：</a:t>
            </a:r>
            <a:r>
              <a:rPr lang="en-US" altLang="zh-CN" sz="2400"/>
              <a:t>1.</a:t>
            </a:r>
            <a:r>
              <a:rPr lang="zh-CN" altLang="en-US" sz="2400"/>
              <a:t>供货合同复印件</a:t>
            </a:r>
            <a:endParaRPr lang="zh-CN" altLang="en-US" sz="2400"/>
          </a:p>
          <a:p>
            <a:r>
              <a:rPr lang="en-US" altLang="zh-CN" sz="2400"/>
              <a:t>2.</a:t>
            </a:r>
            <a:r>
              <a:rPr lang="zh-CN" altLang="en-US" sz="2400"/>
              <a:t>采购产品清单（含产品名称、生产企业名称、数量、金额、发票代码、发票号，参照表</a:t>
            </a:r>
            <a:r>
              <a:rPr lang="en-US" altLang="zh-CN" sz="2400"/>
              <a:t>6</a:t>
            </a:r>
            <a:r>
              <a:rPr lang="zh-CN" altLang="en-US" sz="2400"/>
              <a:t>）</a:t>
            </a:r>
            <a:endParaRPr lang="zh-CN"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32769"/>
          <p:cNvSpPr>
            <a:spLocks noGrp="1"/>
          </p:cNvSpPr>
          <p:nvPr>
            <p:ph type="title"/>
          </p:nvPr>
        </p:nvSpPr>
        <p:spPr>
          <a:xfrm>
            <a:off x="457200" y="620713"/>
            <a:ext cx="8229600" cy="582612"/>
          </a:xfrm>
        </p:spPr>
        <p:txBody>
          <a:bodyPr vert="horz" wrap="square" lIns="91440" tIns="45720" rIns="91440" bIns="45720" anchor="ctr" anchorCtr="0"/>
          <a:p>
            <a:pPr eaLnBrk="1" hangingPunct="1"/>
            <a:br>
              <a:rPr lang="zh-CN" altLang="en-US" sz="2800" dirty="0">
                <a:latin typeface="黑体" panose="02010609060101010101" pitchFamily="49" charset="-122"/>
                <a:ea typeface="黑体" panose="02010609060101010101" pitchFamily="49" charset="-122"/>
                <a:sym typeface="宋体" panose="02010600030101010101" pitchFamily="2" charset="-122"/>
              </a:rPr>
            </a:br>
            <a:r>
              <a:rPr lang="zh-CN" altLang="en-US" sz="2800" dirty="0">
                <a:latin typeface="黑体" panose="02010609060101010101" pitchFamily="49" charset="-122"/>
                <a:ea typeface="黑体" panose="02010609060101010101" pitchFamily="49" charset="-122"/>
                <a:sym typeface="宋体" panose="02010600030101010101" pitchFamily="2" charset="-122"/>
              </a:rPr>
              <a:t>工业企业出口运费补贴 </a:t>
            </a:r>
            <a:r>
              <a:rPr lang="en-US" altLang="zh-CN" sz="2800" dirty="0">
                <a:latin typeface="黑体" panose="02010609060101010101" pitchFamily="49" charset="-122"/>
                <a:ea typeface="黑体" panose="02010609060101010101" pitchFamily="49" charset="-122"/>
                <a:sym typeface="宋体" panose="02010600030101010101" pitchFamily="2" charset="-122"/>
              </a:rPr>
              <a:t>(</a:t>
            </a:r>
            <a:r>
              <a:rPr lang="zh-CN" altLang="en-US" sz="2800" dirty="0">
                <a:latin typeface="黑体" panose="02010609060101010101" pitchFamily="49" charset="-122"/>
                <a:ea typeface="黑体" panose="02010609060101010101" pitchFamily="49" charset="-122"/>
                <a:sym typeface="宋体" panose="02010600030101010101" pitchFamily="2" charset="-122"/>
              </a:rPr>
              <a:t>支持类别 </a:t>
            </a:r>
            <a:r>
              <a:rPr lang="en-US" altLang="zh-CN" sz="2800" dirty="0">
                <a:latin typeface="黑体" panose="02010609060101010101" pitchFamily="49" charset="-122"/>
                <a:ea typeface="黑体" panose="02010609060101010101" pitchFamily="49" charset="-122"/>
                <a:sym typeface="宋体" panose="02010600030101010101" pitchFamily="2" charset="-122"/>
              </a:rPr>
              <a:t>5)</a:t>
            </a:r>
            <a:br>
              <a:rPr lang="zh-CN" altLang="en-US" sz="2800" dirty="0">
                <a:latin typeface="黑体" panose="02010609060101010101" pitchFamily="49" charset="-122"/>
                <a:ea typeface="黑体" panose="02010609060101010101" pitchFamily="49" charset="-122"/>
              </a:rPr>
            </a:br>
            <a:endParaRPr lang="zh-CN" altLang="en-US" sz="2800" dirty="0"/>
          </a:p>
        </p:txBody>
      </p:sp>
      <p:sp>
        <p:nvSpPr>
          <p:cNvPr id="36866" name="文本占位符 32770"/>
          <p:cNvSpPr>
            <a:spLocks noGrp="1"/>
          </p:cNvSpPr>
          <p:nvPr>
            <p:ph idx="1"/>
          </p:nvPr>
        </p:nvSpPr>
        <p:spPr>
          <a:xfrm>
            <a:off x="457200" y="1203325"/>
            <a:ext cx="8229600" cy="5457825"/>
          </a:xfrm>
        </p:spPr>
        <p:txBody>
          <a:bodyPr vert="horz" wrap="square" lIns="91440" tIns="45720" rIns="91440" bIns="45720" anchor="t" anchorCtr="0"/>
          <a:p>
            <a:pPr eaLnBrk="1" hangingPunct="1">
              <a:lnSpc>
                <a:spcPct val="130000"/>
              </a:lnSpc>
            </a:pPr>
            <a:r>
              <a:rPr lang="zh-CN" altLang="en-US" sz="2400" dirty="0">
                <a:latin typeface="黑体" panose="02010609060101010101" pitchFamily="49" charset="-122"/>
                <a:ea typeface="黑体" panose="02010609060101010101" pitchFamily="49" charset="-122"/>
              </a:rPr>
              <a:t>（一）政策标准</a:t>
            </a:r>
            <a:endParaRPr lang="zh-CN" altLang="en-US" sz="2400" dirty="0">
              <a:latin typeface="黑体" panose="02010609060101010101" pitchFamily="49" charset="-122"/>
              <a:ea typeface="黑体" panose="02010609060101010101" pitchFamily="49" charset="-122"/>
            </a:endParaRPr>
          </a:p>
          <a:p>
            <a:pPr eaLnBrk="1" hangingPunct="1">
              <a:lnSpc>
                <a:spcPct val="130000"/>
              </a:lnSpc>
            </a:pPr>
            <a:r>
              <a:rPr lang="zh-CN" altLang="en-US" sz="2400" dirty="0">
                <a:latin typeface="宋体" panose="02010600030101010101" pitchFamily="2" charset="-122"/>
              </a:rPr>
              <a:t>20</a:t>
            </a:r>
            <a:r>
              <a:rPr lang="en-US" altLang="zh-CN" sz="2400" dirty="0">
                <a:latin typeface="宋体" panose="02010600030101010101" pitchFamily="2" charset="-122"/>
              </a:rPr>
              <a:t>20</a:t>
            </a:r>
            <a:r>
              <a:rPr lang="zh-CN" altLang="en-US" sz="2400" dirty="0">
                <a:latin typeface="宋体" panose="02010600030101010101" pitchFamily="2" charset="-122"/>
              </a:rPr>
              <a:t>年产品销往</a:t>
            </a:r>
            <a:r>
              <a:rPr lang="zh-CN" altLang="en-US" sz="2400" dirty="0">
                <a:solidFill>
                  <a:srgbClr val="FF0000"/>
                </a:solidFill>
                <a:latin typeface="宋体" panose="02010600030101010101" pitchFamily="2" charset="-122"/>
              </a:rPr>
              <a:t>“一带一路”沿线及其他重点区域</a:t>
            </a:r>
            <a:r>
              <a:rPr lang="zh-CN" altLang="en-US" sz="2400" dirty="0">
                <a:latin typeface="宋体" panose="02010600030101010101" pitchFamily="2" charset="-122"/>
              </a:rPr>
              <a:t>的工业企业，按照运费的20%给予补贴, 单个企业每年最高不超过500万元。</a:t>
            </a:r>
            <a:endParaRPr lang="zh-CN" altLang="en-US" sz="2400" dirty="0">
              <a:latin typeface="宋体" panose="02010600030101010101" pitchFamily="2" charset="-122"/>
            </a:endParaRPr>
          </a:p>
          <a:p>
            <a:pPr eaLnBrk="1" hangingPunct="1">
              <a:lnSpc>
                <a:spcPct val="130000"/>
              </a:lnSpc>
            </a:pPr>
            <a:r>
              <a:rPr lang="zh-CN" altLang="en-US" sz="2400" dirty="0">
                <a:latin typeface="黑体" panose="02010609060101010101" pitchFamily="49" charset="-122"/>
                <a:ea typeface="黑体" panose="02010609060101010101" pitchFamily="49" charset="-122"/>
                <a:sym typeface="宋体" panose="02010600030101010101" pitchFamily="2" charset="-122"/>
              </a:rPr>
              <a:t>（二）申报材料</a:t>
            </a:r>
            <a:endParaRPr lang="zh-CN" altLang="en-US" sz="2400" dirty="0">
              <a:latin typeface="黑体" panose="02010609060101010101" pitchFamily="49" charset="-122"/>
              <a:ea typeface="黑体" panose="02010609060101010101" pitchFamily="49" charset="-122"/>
            </a:endParaRPr>
          </a:p>
          <a:p>
            <a:pPr eaLnBrk="1" hangingPunct="1">
              <a:lnSpc>
                <a:spcPct val="130000"/>
              </a:lnSpc>
            </a:pPr>
            <a:r>
              <a:rPr lang="zh-CN" altLang="en-US" sz="2400" dirty="0">
                <a:latin typeface="宋体" panose="02010600030101010101" pitchFamily="2" charset="-122"/>
                <a:sym typeface="宋体" panose="02010600030101010101" pitchFamily="2" charset="-122"/>
              </a:rPr>
              <a:t>除两个通用材料外，提供：企业出口报关单、出口运费发票、运费凭证（按报关单时间顺序一一对应，附发票明细表和报关单明细表，参照表6）。</a:t>
            </a:r>
            <a:endParaRPr lang="zh-CN" altLang="en-US" sz="2400" dirty="0">
              <a:latin typeface="宋体" panose="02010600030101010101" pitchFamily="2" charset="-122"/>
            </a:endParaRPr>
          </a:p>
          <a:p>
            <a:pPr eaLnBrk="1" hangingPunct="1">
              <a:lnSpc>
                <a:spcPct val="130000"/>
              </a:lnSpc>
            </a:pPr>
            <a:endParaRPr lang="zh-CN" altLang="en-US" sz="2400" dirty="0">
              <a:latin typeface="宋体" panose="02010600030101010101" pitchFamily="2" charset="-122"/>
            </a:endParaRPr>
          </a:p>
          <a:p>
            <a:pPr eaLnBrk="1" hangingPunct="1">
              <a:lnSpc>
                <a:spcPct val="130000"/>
              </a:lnSpc>
            </a:pPr>
            <a:endParaRPr lang="zh-CN" altLang="en-US" sz="2400" dirty="0">
              <a:latin typeface="宋体" panose="02010600030101010101" pitchFamily="2" charset="-122"/>
            </a:endParaRPr>
          </a:p>
          <a:p>
            <a:pPr eaLnBrk="1" hangingPunct="1">
              <a:lnSpc>
                <a:spcPct val="130000"/>
              </a:lnSpc>
            </a:pPr>
            <a:endParaRPr lang="zh-CN" altLang="en-US" sz="2400" dirty="0">
              <a:latin typeface="宋体" panose="02010600030101010101" pitchFamily="2" charset="-122"/>
            </a:endParaRPr>
          </a:p>
          <a:p>
            <a:pPr eaLnBrk="1" hangingPunct="1">
              <a:lnSpc>
                <a:spcPct val="130000"/>
              </a:lnSpc>
            </a:pPr>
            <a:endParaRPr lang="zh-CN" altLang="en-US" sz="2400" dirty="0">
              <a:latin typeface="黑体" panose="02010609060101010101" pitchFamily="49" charset="-122"/>
              <a:ea typeface="黑体" panose="02010609060101010101" pitchFamily="49" charset="-122"/>
            </a:endParaRPr>
          </a:p>
          <a:p>
            <a:pPr eaLnBrk="1" hangingPunct="1">
              <a:lnSpc>
                <a:spcPct val="130000"/>
              </a:lnSpc>
            </a:pPr>
            <a:endParaRPr lang="zh-CN" altLang="en-US" sz="2400" dirty="0">
              <a:latin typeface="黑体" panose="02010609060101010101" pitchFamily="49" charset="-122"/>
              <a:ea typeface="黑体" panose="02010609060101010101" pitchFamily="49" charset="-122"/>
            </a:endParaRPr>
          </a:p>
          <a:p>
            <a:pPr eaLnBrk="1" hangingPunct="1">
              <a:lnSpc>
                <a:spcPct val="130000"/>
              </a:lnSpc>
            </a:pPr>
            <a:endParaRPr lang="zh-CN" altLang="en-US" sz="2400" dirty="0">
              <a:latin typeface="黑体" panose="02010609060101010101" pitchFamily="49" charset="-122"/>
              <a:ea typeface="黑体" panose="02010609060101010101" pitchFamily="49" charset="-122"/>
            </a:endParaRPr>
          </a:p>
          <a:p>
            <a:pPr eaLnBrk="1" hangingPunct="1">
              <a:lnSpc>
                <a:spcPct val="130000"/>
              </a:lnSpc>
            </a:pPr>
            <a:endParaRPr lang="zh-CN" altLang="en-US" sz="2400" dirty="0">
              <a:latin typeface="黑体" panose="02010609060101010101" pitchFamily="49" charset="-122"/>
              <a:ea typeface="黑体" panose="02010609060101010101" pitchFamily="49" charset="-122"/>
            </a:endParaRPr>
          </a:p>
          <a:p>
            <a:pPr eaLnBrk="1" hangingPunct="1">
              <a:lnSpc>
                <a:spcPct val="130000"/>
              </a:lnSpc>
            </a:pPr>
            <a:endParaRPr lang="zh-CN" altLang="en-US" sz="2400" dirty="0">
              <a:latin typeface="黑体" panose="02010609060101010101" pitchFamily="49" charset="-122"/>
              <a:ea typeface="黑体" panose="02010609060101010101" pitchFamily="49" charset="-122"/>
            </a:endParaRPr>
          </a:p>
          <a:p>
            <a:pPr eaLnBrk="1" hangingPunct="1">
              <a:lnSpc>
                <a:spcPct val="130000"/>
              </a:lnSpc>
            </a:pP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p:txBody>
          <a:bodyPr vert="horz" wrap="square" lIns="91440" tIns="45720" rIns="91440" bIns="45720" anchor="ctr" anchorCtr="0"/>
          <a:p>
            <a:pPr eaLnBrk="1" hangingPunct="1"/>
            <a:br>
              <a:rPr lang="zh-CN" altLang="en-US" dirty="0"/>
            </a:br>
            <a:br>
              <a:rPr lang="zh-CN" altLang="en-US" dirty="0"/>
            </a:br>
            <a:r>
              <a:rPr lang="zh-CN" altLang="en-US" dirty="0"/>
              <a:t>几个要点</a:t>
            </a:r>
            <a:endParaRPr lang="zh-CN" altLang="en-US" dirty="0"/>
          </a:p>
        </p:txBody>
      </p:sp>
      <p:sp>
        <p:nvSpPr>
          <p:cNvPr id="37890" name="内容占位符 2"/>
          <p:cNvSpPr>
            <a:spLocks noGrp="1"/>
          </p:cNvSpPr>
          <p:nvPr>
            <p:ph idx="1"/>
          </p:nvPr>
        </p:nvSpPr>
        <p:spPr/>
        <p:txBody>
          <a:bodyPr vert="horz" wrap="square" lIns="91440" tIns="45720" rIns="91440" bIns="45720" anchor="t" anchorCtr="0"/>
          <a:p>
            <a:pPr eaLnBrk="1" hangingPunct="1"/>
            <a:endParaRPr lang="en-US" altLang="zh-CN" sz="2400" b="1" dirty="0">
              <a:solidFill>
                <a:srgbClr val="FF0000"/>
              </a:solidFill>
              <a:latin typeface="宋体" panose="02010600030101010101" pitchFamily="2" charset="-122"/>
              <a:sym typeface="宋体" panose="02010600030101010101" pitchFamily="2" charset="-122"/>
            </a:endParaRPr>
          </a:p>
          <a:p>
            <a:pPr eaLnBrk="1" hangingPunct="1"/>
            <a:r>
              <a:rPr lang="en-US" altLang="zh-CN" sz="2400" b="1" dirty="0">
                <a:solidFill>
                  <a:srgbClr val="FF0000"/>
                </a:solidFill>
                <a:latin typeface="宋体" panose="02010600030101010101" pitchFamily="2" charset="-122"/>
                <a:sym typeface="宋体" panose="02010600030101010101" pitchFamily="2" charset="-122"/>
              </a:rPr>
              <a:t>1.</a:t>
            </a:r>
            <a:r>
              <a:rPr lang="zh-CN" altLang="en-US" sz="2400" b="1" dirty="0">
                <a:solidFill>
                  <a:srgbClr val="FF0000"/>
                </a:solidFill>
                <a:latin typeface="宋体" panose="02010600030101010101" pitchFamily="2" charset="-122"/>
                <a:sym typeface="宋体" panose="02010600030101010101" pitchFamily="2" charset="-122"/>
              </a:rPr>
              <a:t>放宽了范围，不限制规上，所有工业企业均可。</a:t>
            </a:r>
            <a:endParaRPr lang="en-US" altLang="zh-CN" sz="2400" b="1" dirty="0">
              <a:solidFill>
                <a:srgbClr val="FF0000"/>
              </a:solidFill>
              <a:latin typeface="宋体" panose="02010600030101010101" pitchFamily="2" charset="-122"/>
              <a:sym typeface="宋体" panose="02010600030101010101" pitchFamily="2" charset="-122"/>
            </a:endParaRPr>
          </a:p>
          <a:p>
            <a:pPr eaLnBrk="1" hangingPunct="1"/>
            <a:r>
              <a:rPr lang="zh-CN" altLang="en-US" sz="2400" b="1" dirty="0">
                <a:solidFill>
                  <a:srgbClr val="FF0000"/>
                </a:solidFill>
                <a:latin typeface="宋体" panose="02010600030101010101" pitchFamily="2" charset="-122"/>
                <a:sym typeface="宋体" panose="02010600030101010101" pitchFamily="2" charset="-122"/>
              </a:rPr>
              <a:t>“一带一路”沿线及其他重点区域：</a:t>
            </a:r>
            <a:r>
              <a:rPr lang="zh-CN" altLang="en-US" sz="2400" b="1" dirty="0">
                <a:latin typeface="宋体" panose="02010600030101010101" pitchFamily="2" charset="-122"/>
                <a:sym typeface="宋体" panose="02010600030101010101" pitchFamily="2" charset="-122"/>
              </a:rPr>
              <a:t>“中国一带一路网”与中国签订共建“一带一路”合作文件的国家。</a:t>
            </a:r>
            <a:endParaRPr lang="zh-CN" altLang="en-US" sz="2400" b="1" dirty="0">
              <a:latin typeface="宋体" panose="02010600030101010101" pitchFamily="2" charset="-122"/>
              <a:sym typeface="宋体" panose="02010600030101010101" pitchFamily="2" charset="-122"/>
            </a:endParaRPr>
          </a:p>
          <a:p>
            <a:pPr eaLnBrk="1" hangingPunct="1"/>
            <a:r>
              <a:rPr lang="en-US" altLang="zh-CN" sz="2400" dirty="0">
                <a:sym typeface="宋体" panose="02010600030101010101" pitchFamily="2" charset="-122"/>
              </a:rPr>
              <a:t>2.</a:t>
            </a:r>
            <a:r>
              <a:rPr lang="zh-CN" altLang="en-US" sz="2400" dirty="0">
                <a:sym typeface="宋体" panose="02010600030101010101" pitchFamily="2" charset="-122"/>
              </a:rPr>
              <a:t>出口运费的补贴金额，以企业出口报关单标注的运费金额为准，不含国内运费和其他国家国内运费。申报材料要以</a:t>
            </a:r>
            <a:r>
              <a:rPr lang="zh-CN" altLang="en-US" sz="2400" dirty="0">
                <a:solidFill>
                  <a:srgbClr val="FF0000"/>
                </a:solidFill>
                <a:sym typeface="宋体" panose="02010600030101010101" pitchFamily="2" charset="-122"/>
              </a:rPr>
              <a:t>报关单发生时间顺序</a:t>
            </a:r>
            <a:r>
              <a:rPr lang="zh-CN" altLang="en-US" sz="2400" dirty="0">
                <a:sym typeface="宋体" panose="02010600030101010101" pitchFamily="2" charset="-122"/>
              </a:rPr>
              <a:t>排列，发票、凭证一一对应。</a:t>
            </a:r>
            <a:endParaRPr lang="zh-CN" altLang="en-US" sz="2400" dirty="0">
              <a:sym typeface="宋体" panose="02010600030101010101" pitchFamily="2" charset="-122"/>
            </a:endParaRPr>
          </a:p>
          <a:p>
            <a:pPr eaLnBrk="1" hangingPunct="1"/>
            <a:r>
              <a:rPr lang="en-US" altLang="zh-CN" sz="2400" dirty="0">
                <a:sym typeface="宋体" panose="02010600030101010101" pitchFamily="2" charset="-122"/>
              </a:rPr>
              <a:t>3.</a:t>
            </a:r>
            <a:r>
              <a:rPr lang="zh-CN" altLang="en-US" sz="2400" dirty="0">
                <a:sym typeface="宋体" panose="02010600030101010101" pitchFamily="2" charset="-122"/>
              </a:rPr>
              <a:t>出口报关单，要提供显示有</a:t>
            </a:r>
            <a:r>
              <a:rPr lang="en-US" altLang="zh-CN" sz="2400" dirty="0">
                <a:sym typeface="宋体" panose="02010600030101010101" pitchFamily="2" charset="-122"/>
              </a:rPr>
              <a:t>“</a:t>
            </a:r>
            <a:r>
              <a:rPr lang="zh-CN" altLang="en-US" sz="2400" dirty="0">
                <a:sym typeface="宋体" panose="02010600030101010101" pitchFamily="2" charset="-122"/>
              </a:rPr>
              <a:t>出口日期</a:t>
            </a:r>
            <a:r>
              <a:rPr lang="en-US" altLang="zh-CN" sz="2400" dirty="0">
                <a:sym typeface="宋体" panose="02010600030101010101" pitchFamily="2" charset="-122"/>
              </a:rPr>
              <a:t>”</a:t>
            </a:r>
            <a:r>
              <a:rPr lang="zh-CN" altLang="en-US" sz="2400" dirty="0">
                <a:sym typeface="宋体" panose="02010600030101010101" pitchFamily="2" charset="-122"/>
              </a:rPr>
              <a:t>的</a:t>
            </a:r>
            <a:r>
              <a:rPr lang="en-US" altLang="zh-CN" sz="2400" dirty="0">
                <a:sym typeface="宋体" panose="02010600030101010101" pitchFamily="2" charset="-122"/>
              </a:rPr>
              <a:t>“</a:t>
            </a:r>
            <a:r>
              <a:rPr lang="zh-CN" altLang="en-US" sz="2400" dirty="0">
                <a:solidFill>
                  <a:srgbClr val="FF0000"/>
                </a:solidFill>
                <a:sym typeface="宋体" panose="02010600030101010101" pitchFamily="2" charset="-122"/>
              </a:rPr>
              <a:t>出口退税联</a:t>
            </a:r>
            <a:r>
              <a:rPr lang="en-US" altLang="zh-CN" sz="2400" dirty="0">
                <a:solidFill>
                  <a:srgbClr val="FF0000"/>
                </a:solidFill>
                <a:sym typeface="宋体" panose="02010600030101010101" pitchFamily="2" charset="-122"/>
              </a:rPr>
              <a:t>”</a:t>
            </a:r>
            <a:r>
              <a:rPr lang="zh-CN" altLang="en-US" sz="2400" dirty="0">
                <a:solidFill>
                  <a:srgbClr val="FF0000"/>
                </a:solidFill>
                <a:sym typeface="宋体" panose="02010600030101010101" pitchFamily="2" charset="-122"/>
              </a:rPr>
              <a:t>，</a:t>
            </a:r>
            <a:r>
              <a:rPr lang="zh-CN" altLang="en-US" sz="2400" dirty="0">
                <a:sym typeface="宋体" panose="02010600030101010101" pitchFamily="2" charset="-122"/>
              </a:rPr>
              <a:t>不显示“出口日期”的不可以。</a:t>
            </a:r>
            <a:endParaRPr lang="zh-CN" altLang="en-US" sz="2400" dirty="0">
              <a:sym typeface="宋体" panose="02010600030101010101" pitchFamily="2" charset="-122"/>
            </a:endParaRPr>
          </a:p>
          <a:p>
            <a:pPr eaLnBrk="1" hangingPunct="1"/>
            <a:r>
              <a:rPr lang="en-US" altLang="zh-CN" sz="2400" dirty="0">
                <a:sym typeface="宋体" panose="02010600030101010101" pitchFamily="2" charset="-122"/>
              </a:rPr>
              <a:t>4.</a:t>
            </a:r>
            <a:r>
              <a:rPr lang="zh-CN" altLang="en-US" sz="2400" dirty="0">
                <a:sym typeface="宋体" panose="02010600030101010101" pitchFamily="2" charset="-122"/>
              </a:rPr>
              <a:t>成交方式不能是</a:t>
            </a:r>
            <a:r>
              <a:rPr lang="en-US" altLang="zh-CN" sz="2400" dirty="0">
                <a:sym typeface="宋体" panose="02010600030101010101" pitchFamily="2" charset="-122"/>
              </a:rPr>
              <a:t>FOB</a:t>
            </a:r>
            <a:r>
              <a:rPr lang="zh-CN" altLang="en-US" sz="2400" dirty="0">
                <a:sym typeface="宋体" panose="02010600030101010101" pitchFamily="2" charset="-122"/>
              </a:rPr>
              <a:t>（买方负责接运货物）</a:t>
            </a:r>
            <a:endParaRPr lang="zh-CN" altLang="en-US" sz="2400" dirty="0">
              <a:sym typeface="宋体" panose="02010600030101010101" pitchFamily="2" charset="-122"/>
            </a:endParaRPr>
          </a:p>
          <a:p>
            <a:pPr eaLnBrk="1" hangingPunct="1"/>
            <a:r>
              <a:rPr lang="en-US" altLang="zh-CN" sz="2400" dirty="0">
                <a:sym typeface="宋体" panose="02010600030101010101" pitchFamily="2" charset="-122"/>
              </a:rPr>
              <a:t>5.</a:t>
            </a:r>
            <a:r>
              <a:rPr lang="zh-CN" altLang="en-US" sz="2400" dirty="0">
                <a:sym typeface="宋体" panose="02010600030101010101" pitchFamily="2" charset="-122"/>
              </a:rPr>
              <a:t> </a:t>
            </a:r>
            <a:r>
              <a:rPr lang="zh-CN" altLang="en-US" sz="2400" b="1" dirty="0">
                <a:solidFill>
                  <a:srgbClr val="FF0000"/>
                </a:solidFill>
                <a:latin typeface="宋体" panose="02010600030101010101" pitchFamily="2" charset="-122"/>
                <a:sym typeface="宋体" panose="02010600030101010101" pitchFamily="2" charset="-122"/>
              </a:rPr>
              <a:t>涉及比较多的发票、报关单、合同、设备投资等，均需提供明细表。</a:t>
            </a:r>
            <a:endParaRPr lang="zh-CN" altLang="en-US" sz="2400" b="1" dirty="0">
              <a:solidFill>
                <a:srgbClr val="FF0000"/>
              </a:solidFill>
              <a:latin typeface="宋体" panose="02010600030101010101" pitchFamily="2" charset="-122"/>
            </a:endParaRPr>
          </a:p>
          <a:p>
            <a:pPr eaLnBrk="1" hangingPunct="1"/>
            <a:endParaRPr lang="zh-CN" altLang="en-US" sz="2400" b="1" dirty="0">
              <a:solidFill>
                <a:srgbClr val="FF0000"/>
              </a:solidFill>
              <a:latin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p:txBody>
          <a:bodyPr vert="horz" wrap="square" lIns="91440" tIns="45720" rIns="91440" bIns="45720" anchor="ctr" anchorCtr="0"/>
          <a:p>
            <a:pPr eaLnBrk="1" hangingPunct="1"/>
            <a:endParaRPr lang="zh-CN" altLang="en-US" dirty="0"/>
          </a:p>
        </p:txBody>
      </p:sp>
      <p:pic>
        <p:nvPicPr>
          <p:cNvPr id="38914" name="内容占位符 4"/>
          <p:cNvPicPr>
            <a:picLocks noGrp="1" noChangeAspect="1"/>
          </p:cNvPicPr>
          <p:nvPr>
            <p:ph idx="1"/>
          </p:nvPr>
        </p:nvPicPr>
        <p:blipFill>
          <a:blip r:embed="rId1"/>
          <a:stretch>
            <a:fillRect/>
          </a:stretch>
        </p:blipFill>
        <p:spPr>
          <a:xfrm>
            <a:off x="457200" y="1581150"/>
            <a:ext cx="8229600" cy="41386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593725" y="65088"/>
            <a:ext cx="8093075" cy="415925"/>
          </a:xfrm>
        </p:spPr>
        <p:txBody>
          <a:bodyPr vert="horz" wrap="square" lIns="91440" tIns="45720" rIns="91440" bIns="45720" anchor="ctr" anchorCtr="0"/>
          <a:p>
            <a:pPr eaLnBrk="1" hangingPunct="1"/>
            <a:br>
              <a:rPr lang="zh-CN" altLang="zh-CN" b="1" dirty="0"/>
            </a:br>
            <a:br>
              <a:rPr lang="zh-CN" altLang="zh-CN" b="1" dirty="0"/>
            </a:br>
            <a:br>
              <a:rPr lang="zh-CN" altLang="zh-CN" b="1" dirty="0"/>
            </a:br>
            <a:r>
              <a:rPr lang="zh-CN" altLang="zh-CN" b="1" dirty="0"/>
              <a:t>企业咨询方式 </a:t>
            </a:r>
            <a:r>
              <a:rPr lang="en-US" altLang="zh-CN" b="1" dirty="0"/>
              <a:t>·</a:t>
            </a:r>
            <a:r>
              <a:rPr lang="zh-CN" altLang="en-US" sz="2800" b="1" dirty="0"/>
              <a:t>网站咨询</a:t>
            </a:r>
            <a:br>
              <a:rPr lang="zh-CN" altLang="zh-CN" b="1" dirty="0"/>
            </a:br>
            <a:endParaRPr lang="zh-CN" altLang="zh-CN" sz="2800" b="1" dirty="0"/>
          </a:p>
        </p:txBody>
      </p:sp>
      <p:pic>
        <p:nvPicPr>
          <p:cNvPr id="10242" name="内容占位符 3"/>
          <p:cNvPicPr>
            <a:picLocks noGrp="1" noChangeAspect="1"/>
          </p:cNvPicPr>
          <p:nvPr>
            <p:ph idx="1"/>
            <p:custDataLst>
              <p:tags r:id="rId1"/>
            </p:custDataLst>
          </p:nvPr>
        </p:nvPicPr>
        <p:blipFill>
          <a:blip r:embed="rId2"/>
          <a:stretch>
            <a:fillRect/>
          </a:stretch>
        </p:blipFill>
        <p:spPr>
          <a:xfrm>
            <a:off x="457200" y="1189038"/>
            <a:ext cx="8229600" cy="492442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p:txBody>
          <a:bodyPr vert="horz" wrap="square" lIns="91440" tIns="45720" rIns="91440" bIns="45720" anchor="ctr" anchorCtr="0"/>
          <a:p>
            <a:pPr eaLnBrk="1" hangingPunct="1"/>
            <a:endParaRPr lang="zh-CN" altLang="en-US" dirty="0"/>
          </a:p>
        </p:txBody>
      </p:sp>
      <p:pic>
        <p:nvPicPr>
          <p:cNvPr id="39938" name="内容占位符 3"/>
          <p:cNvPicPr>
            <a:picLocks noGrp="1" noChangeAspect="1"/>
          </p:cNvPicPr>
          <p:nvPr>
            <p:ph idx="1"/>
          </p:nvPr>
        </p:nvPicPr>
        <p:blipFill>
          <a:blip r:embed="rId1"/>
          <a:stretch>
            <a:fillRect/>
          </a:stretch>
        </p:blipFill>
        <p:spPr>
          <a:xfrm>
            <a:off x="457200" y="1425575"/>
            <a:ext cx="8229600" cy="445135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title"/>
          </p:nvPr>
        </p:nvSpPr>
        <p:spPr/>
        <p:txBody>
          <a:bodyPr vert="horz" wrap="square" lIns="91440" tIns="45720" rIns="91440" bIns="45720" anchor="ctr" anchorCtr="0"/>
          <a:p>
            <a:pPr eaLnBrk="1" hangingPunct="1"/>
            <a:endParaRPr lang="zh-CN" altLang="en-US" dirty="0"/>
          </a:p>
        </p:txBody>
      </p:sp>
      <p:sp>
        <p:nvSpPr>
          <p:cNvPr id="40962" name="内容占位符 2"/>
          <p:cNvSpPr>
            <a:spLocks noGrp="1"/>
          </p:cNvSpPr>
          <p:nvPr>
            <p:ph idx="1"/>
          </p:nvPr>
        </p:nvSpPr>
        <p:spPr/>
        <p:txBody>
          <a:bodyPr vert="horz" wrap="square" lIns="91440" tIns="45720" rIns="91440" bIns="45720" anchor="t" anchorCtr="0"/>
          <a:p>
            <a:pPr eaLnBrk="1" hangingPunct="1">
              <a:lnSpc>
                <a:spcPct val="120000"/>
              </a:lnSpc>
              <a:spcBef>
                <a:spcPct val="0"/>
              </a:spcBef>
              <a:buNone/>
            </a:pPr>
            <a:r>
              <a:rPr lang="en-US" altLang="zh-CN" dirty="0">
                <a:sym typeface="宋体" panose="02010600030101010101" pitchFamily="2" charset="-122"/>
              </a:rPr>
              <a:t> </a:t>
            </a:r>
            <a:endParaRPr lang="zh-CN" altLang="en-US" dirty="0"/>
          </a:p>
        </p:txBody>
      </p:sp>
      <p:pic>
        <p:nvPicPr>
          <p:cNvPr id="40963" name="图片 3"/>
          <p:cNvPicPr>
            <a:picLocks noChangeAspect="1"/>
          </p:cNvPicPr>
          <p:nvPr/>
        </p:nvPicPr>
        <p:blipFill>
          <a:blip r:embed="rId1"/>
          <a:stretch>
            <a:fillRect/>
          </a:stretch>
        </p:blipFill>
        <p:spPr>
          <a:xfrm>
            <a:off x="357188" y="838200"/>
            <a:ext cx="8429625" cy="51816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nvPr>
        </p:nvSpPr>
        <p:spPr/>
        <p:txBody>
          <a:bodyPr vert="horz" wrap="square" lIns="91440" tIns="45720" rIns="91440" bIns="45720" anchor="ctr" anchorCtr="0"/>
          <a:p>
            <a:pPr eaLnBrk="1" hangingPunct="1"/>
            <a:endParaRPr lang="zh-CN" altLang="en-US" dirty="0"/>
          </a:p>
        </p:txBody>
      </p:sp>
      <p:pic>
        <p:nvPicPr>
          <p:cNvPr id="41986" name="内容占位符 3"/>
          <p:cNvPicPr>
            <a:picLocks noGrp="1" noChangeAspect="1"/>
          </p:cNvPicPr>
          <p:nvPr>
            <p:ph idx="1"/>
          </p:nvPr>
        </p:nvPicPr>
        <p:blipFill>
          <a:blip r:embed="rId1"/>
          <a:stretch>
            <a:fillRect/>
          </a:stretch>
        </p:blipFill>
        <p:spPr>
          <a:xfrm>
            <a:off x="457200" y="1263650"/>
            <a:ext cx="8229600" cy="47736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p:txBody>
          <a:bodyPr vert="horz" wrap="square" lIns="91440" tIns="45720" rIns="91440" bIns="45720" anchor="ctr" anchorCtr="0"/>
          <a:p>
            <a:pPr eaLnBrk="1" hangingPunct="1"/>
            <a:br>
              <a:rPr lang="zh-CN" altLang="zh-CN" b="1" dirty="0">
                <a:sym typeface="宋体" panose="02010600030101010101" pitchFamily="2" charset="-122"/>
              </a:rPr>
            </a:br>
            <a:br>
              <a:rPr lang="zh-CN" altLang="zh-CN" b="1" dirty="0">
                <a:sym typeface="宋体" panose="02010600030101010101" pitchFamily="2" charset="-122"/>
              </a:rPr>
            </a:br>
            <a:r>
              <a:rPr lang="zh-CN" altLang="zh-CN" b="1" dirty="0">
                <a:sym typeface="宋体" panose="02010600030101010101" pitchFamily="2" charset="-122"/>
              </a:rPr>
              <a:t>企业咨询方式 </a:t>
            </a:r>
            <a:r>
              <a:rPr lang="en-US" altLang="zh-CN" b="1" dirty="0">
                <a:sym typeface="宋体" panose="02010600030101010101" pitchFamily="2" charset="-122"/>
              </a:rPr>
              <a:t>·</a:t>
            </a:r>
            <a:r>
              <a:rPr lang="zh-CN" altLang="en-US" b="1" dirty="0">
                <a:sym typeface="宋体" panose="02010600030101010101" pitchFamily="2" charset="-122"/>
              </a:rPr>
              <a:t>网站咨询</a:t>
            </a:r>
            <a:br>
              <a:rPr lang="zh-CN" altLang="zh-CN" b="1" dirty="0">
                <a:sym typeface="宋体" panose="02010600030101010101" pitchFamily="2" charset="-122"/>
              </a:rPr>
            </a:br>
            <a:endParaRPr lang="zh-CN" altLang="en-US" dirty="0"/>
          </a:p>
        </p:txBody>
      </p:sp>
      <p:pic>
        <p:nvPicPr>
          <p:cNvPr id="11266" name="内容占位符 2"/>
          <p:cNvPicPr>
            <a:picLocks noGrp="1" noChangeAspect="1"/>
          </p:cNvPicPr>
          <p:nvPr>
            <p:ph idx="1"/>
          </p:nvPr>
        </p:nvPicPr>
        <p:blipFill>
          <a:blip r:embed="rId1"/>
          <a:stretch>
            <a:fillRect/>
          </a:stretch>
        </p:blipFill>
        <p:spPr>
          <a:xfrm>
            <a:off x="457200" y="1190625"/>
            <a:ext cx="8229600" cy="49212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12725"/>
            <a:ext cx="8229600" cy="58261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br>
              <a:rPr kumimoji="0" lang="zh-CN" altLang="en-US" sz="3200" b="0" i="0" u="none" strike="noStrike" kern="1200" cap="none" spc="0" normalizeH="0" baseline="0" noProof="0" dirty="0">
                <a:ln>
                  <a:noFill/>
                </a:ln>
                <a:solidFill>
                  <a:schemeClr val="tx1"/>
                </a:solidFill>
                <a:effectLst>
                  <a:outerShdw blurRad="50800" dist="38100" dir="8100000" algn="tr" rotWithShape="0">
                    <a:prstClr val="black">
                      <a:alpha val="40000"/>
                    </a:prstClr>
                  </a:outerShdw>
                </a:effectLst>
                <a:uLnTx/>
                <a:uFillTx/>
                <a:latin typeface="方正小标宋简体" panose="03000509000000000000" pitchFamily="2" charset="-122"/>
                <a:ea typeface="方正小标宋简体" panose="03000509000000000000" pitchFamily="2" charset="-122"/>
                <a:cs typeface="+mj-cs"/>
                <a:sym typeface="+mn-ea"/>
              </a:rPr>
            </a:br>
            <a:br>
              <a:rPr kumimoji="0" lang="zh-CN" altLang="en-US" sz="3200" b="0" i="0" u="none" strike="noStrike" kern="1200" cap="none" spc="0" normalizeH="0" baseline="0" noProof="0" dirty="0">
                <a:ln>
                  <a:noFill/>
                </a:ln>
                <a:solidFill>
                  <a:schemeClr val="tx1"/>
                </a:solidFill>
                <a:effectLst>
                  <a:outerShdw blurRad="50800" dist="38100" dir="8100000" algn="tr" rotWithShape="0">
                    <a:prstClr val="black">
                      <a:alpha val="40000"/>
                    </a:prstClr>
                  </a:outerShdw>
                </a:effectLst>
                <a:uLnTx/>
                <a:uFillTx/>
                <a:latin typeface="方正小标宋简体" panose="03000509000000000000" pitchFamily="2" charset="-122"/>
                <a:ea typeface="方正小标宋简体" panose="03000509000000000000" pitchFamily="2" charset="-122"/>
                <a:cs typeface="+mj-cs"/>
                <a:sym typeface="+mn-ea"/>
              </a:rPr>
            </a:br>
            <a:br>
              <a:rPr kumimoji="0" lang="zh-CN" altLang="en-US" sz="3200" b="0" i="0" u="none" strike="noStrike" kern="1200" cap="none" spc="0" normalizeH="0" baseline="0" noProof="0" dirty="0">
                <a:ln>
                  <a:noFill/>
                </a:ln>
                <a:solidFill>
                  <a:schemeClr val="tx1"/>
                </a:solidFill>
                <a:effectLst>
                  <a:outerShdw blurRad="50800" dist="38100" dir="8100000" algn="tr" rotWithShape="0">
                    <a:prstClr val="black">
                      <a:alpha val="40000"/>
                    </a:prstClr>
                  </a:outerShdw>
                </a:effectLst>
                <a:uLnTx/>
                <a:uFillTx/>
                <a:latin typeface="方正小标宋简体" panose="03000509000000000000" pitchFamily="2" charset="-122"/>
                <a:ea typeface="方正小标宋简体" panose="03000509000000000000" pitchFamily="2" charset="-122"/>
                <a:cs typeface="+mj-cs"/>
                <a:sym typeface="+mn-ea"/>
              </a:rPr>
            </a:br>
            <a:br>
              <a:rPr kumimoji="0" lang="zh-CN" altLang="en-US" sz="3200" b="0" i="0" u="none" strike="noStrike" kern="1200" cap="none" spc="0" normalizeH="0" baseline="0" noProof="0" dirty="0">
                <a:ln>
                  <a:noFill/>
                </a:ln>
                <a:solidFill>
                  <a:schemeClr val="tx1"/>
                </a:solidFill>
                <a:effectLst>
                  <a:outerShdw blurRad="50800" dist="38100" dir="8100000" algn="tr" rotWithShape="0">
                    <a:prstClr val="black">
                      <a:alpha val="40000"/>
                    </a:prstClr>
                  </a:outerShdw>
                </a:effectLst>
                <a:uLnTx/>
                <a:uFillTx/>
                <a:latin typeface="方正小标宋简体" panose="03000509000000000000" pitchFamily="2" charset="-122"/>
                <a:ea typeface="方正小标宋简体" panose="03000509000000000000" pitchFamily="2" charset="-122"/>
                <a:cs typeface="+mj-cs"/>
                <a:sym typeface="+mn-ea"/>
              </a:rPr>
            </a:br>
            <a:r>
              <a:rPr kumimoji="0" lang="zh-CN" altLang="en-US" sz="3200" b="0" i="0" u="none" strike="noStrike" kern="1200" cap="none" spc="0" normalizeH="0" baseline="0" noProof="1">
                <a:ln>
                  <a:noFill/>
                </a:ln>
                <a:solidFill>
                  <a:schemeClr val="tx1"/>
                </a:solidFill>
                <a:effectLst>
                  <a:outerShdw blurRad="50800" dist="38100" dir="8100000" algn="tr" rotWithShape="0">
                    <a:prstClr val="black">
                      <a:alpha val="40000"/>
                    </a:prstClr>
                  </a:outerShdw>
                </a:effectLst>
                <a:uLnTx/>
                <a:uFillTx/>
                <a:latin typeface="方正小标宋简体" panose="03000509000000000000" pitchFamily="2" charset="-122"/>
                <a:ea typeface="方正小标宋简体" panose="03000509000000000000" pitchFamily="2" charset="-122"/>
                <a:cs typeface="+mj-cs"/>
                <a:sym typeface="+mn-ea"/>
              </a:rPr>
              <a:t>               </a:t>
            </a:r>
            <a:r>
              <a:rPr kumimoji="0" lang="zh-CN" altLang="en-US" sz="3600" b="1" i="0" u="none" strike="noStrike" kern="1200" cap="none" spc="0" normalizeH="0" baseline="0" noProof="1">
                <a:ln>
                  <a:noFill/>
                </a:ln>
                <a:solidFill>
                  <a:schemeClr val="tx1"/>
                </a:solidFill>
                <a:effectLst/>
                <a:uLnTx/>
                <a:uFillTx/>
                <a:latin typeface="+mj-ea"/>
                <a:ea typeface="+mj-ea"/>
                <a:cs typeface="+mj-ea"/>
                <a:sym typeface="+mn-ea"/>
              </a:rPr>
              <a:t>申报通知解读</a:t>
            </a:r>
            <a:br>
              <a:rPr kumimoji="0" lang="zh-CN" altLang="en-US" sz="3600" b="1" i="0" u="none" strike="noStrike" kern="1200" cap="none" spc="0" normalizeH="0" baseline="0" noProof="1">
                <a:ln>
                  <a:noFill/>
                </a:ln>
                <a:solidFill>
                  <a:schemeClr val="tx1"/>
                </a:solidFill>
                <a:effectLst>
                  <a:outerShdw blurRad="50800" dist="38100" dir="8100000" algn="tr" rotWithShape="0">
                    <a:prstClr val="black">
                      <a:alpha val="40000"/>
                    </a:prstClr>
                  </a:outerShdw>
                </a:effectLst>
                <a:uLnTx/>
                <a:uFillTx/>
                <a:latin typeface="+mj-ea"/>
                <a:ea typeface="+mj-ea"/>
                <a:cs typeface="+mj-ea"/>
              </a:rPr>
            </a:br>
            <a:endParaRPr kumimoji="0" lang="zh-CN" altLang="en-US" sz="3600" b="1" i="0" u="none" strike="noStrike" kern="1200" cap="none" spc="0" normalizeH="0" baseline="0" noProof="1">
              <a:ln>
                <a:noFill/>
              </a:ln>
              <a:solidFill>
                <a:schemeClr val="tx1"/>
              </a:solidFill>
              <a:effectLst/>
              <a:uLnTx/>
              <a:uFillTx/>
              <a:latin typeface="+mj-ea"/>
              <a:ea typeface="+mj-ea"/>
              <a:cs typeface="+mj-ea"/>
            </a:endParaRPr>
          </a:p>
        </p:txBody>
      </p:sp>
      <p:sp>
        <p:nvSpPr>
          <p:cNvPr id="13314" name="内容占位符 2"/>
          <p:cNvSpPr>
            <a:spLocks noGrp="1"/>
          </p:cNvSpPr>
          <p:nvPr>
            <p:ph idx="1"/>
          </p:nvPr>
        </p:nvSpPr>
        <p:spPr/>
        <p:txBody>
          <a:bodyPr vert="horz" wrap="square" lIns="91440" tIns="45720" rIns="91440" bIns="45720" anchor="t" anchorCtr="0"/>
          <a:p>
            <a:pPr eaLnBrk="1" hangingPunct="1"/>
            <a:endParaRPr lang="zh-CN" altLang="en-US" dirty="0"/>
          </a:p>
          <a:p>
            <a:pPr eaLnBrk="1" hangingPunct="1"/>
            <a:r>
              <a:rPr lang="zh-CN" altLang="en-US" sz="2800" dirty="0"/>
              <a:t>一、申报条件</a:t>
            </a:r>
            <a:endParaRPr lang="zh-CN" altLang="en-US" sz="2800" dirty="0"/>
          </a:p>
          <a:p>
            <a:pPr eaLnBrk="1" hangingPunct="1"/>
            <a:r>
              <a:rPr lang="zh-CN" altLang="en-US" sz="2800" dirty="0"/>
              <a:t>二、申报程序</a:t>
            </a:r>
            <a:endParaRPr lang="zh-CN" altLang="en-US" sz="2800" dirty="0"/>
          </a:p>
          <a:p>
            <a:pPr eaLnBrk="1" hangingPunct="1"/>
            <a:r>
              <a:rPr lang="zh-CN" altLang="en-US" sz="2800" dirty="0">
                <a:sym typeface="宋体" panose="02010600030101010101" pitchFamily="2" charset="-122"/>
              </a:rPr>
              <a:t>三、申报要求</a:t>
            </a:r>
            <a:endParaRPr lang="zh-CN" altLang="en-US" sz="2800" dirty="0">
              <a:sym typeface="宋体" panose="02010600030101010101" pitchFamily="2" charset="-122"/>
            </a:endParaRPr>
          </a:p>
          <a:p>
            <a:pPr eaLnBrk="1" hangingPunct="1"/>
            <a:endParaRPr lang="zh-CN"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a:xfrm>
            <a:off x="542925" y="463550"/>
            <a:ext cx="8229600" cy="582613"/>
          </a:xfrm>
        </p:spPr>
        <p:txBody>
          <a:bodyPr vert="horz" wrap="square" lIns="91440" tIns="45720" rIns="91440" bIns="45720" anchor="ctr" anchorCtr="0"/>
          <a:p>
            <a:pPr eaLnBrk="1" hangingPunct="1"/>
            <a:br>
              <a:rPr lang="zh-CN" altLang="en-US" b="1" dirty="0">
                <a:sym typeface="宋体" panose="02010600030101010101" pitchFamily="2" charset="-122"/>
              </a:rPr>
            </a:br>
            <a:r>
              <a:rPr lang="zh-CN" altLang="en-US" b="1" dirty="0">
                <a:sym typeface="宋体" panose="02010600030101010101" pitchFamily="2" charset="-122"/>
              </a:rPr>
              <a:t>一、申报条件</a:t>
            </a:r>
            <a:br>
              <a:rPr lang="zh-CN" altLang="en-US" b="1" dirty="0">
                <a:sym typeface="宋体" panose="02010600030101010101" pitchFamily="2" charset="-122"/>
              </a:rPr>
            </a:br>
            <a:endParaRPr lang="zh-CN" altLang="en-US" dirty="0"/>
          </a:p>
        </p:txBody>
      </p:sp>
      <p:sp>
        <p:nvSpPr>
          <p:cNvPr id="16386"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0"/>
              </a:spcBef>
              <a:spcAft>
                <a:spcPct val="0"/>
              </a:spcAft>
              <a:buClrTx/>
              <a:buSzTx/>
              <a:buFontTx/>
              <a:buChar char="•"/>
              <a:defRPr/>
            </a:pPr>
            <a:r>
              <a:rPr kumimoji="0" lang="zh-CN" altLang="en-US" sz="2400" b="1"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rPr>
              <a:t>（一）在郑州市内登记注册、纳税，具有独立法人资格（企业上云服务商除外）。</a:t>
            </a: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endParaRPr>
          </a:p>
          <a:p>
            <a:pPr marL="342900" marR="0" lvl="0" indent="-342900" algn="l" defTabSz="914400" rtl="0" eaLnBrk="1" fontAlgn="base" latinLnBrk="0" hangingPunct="1">
              <a:lnSpc>
                <a:spcPct val="100000"/>
              </a:lnSpc>
              <a:spcBef>
                <a:spcPct val="0"/>
              </a:spcBef>
              <a:spcAft>
                <a:spcPct val="0"/>
              </a:spcAft>
              <a:buClrTx/>
              <a:buSzTx/>
              <a:buFontTx/>
              <a:buChar char="•"/>
              <a:defRPr/>
            </a:pPr>
            <a:r>
              <a:rPr kumimoji="0" lang="zh-CN" altLang="en-US" sz="2000" b="1"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rPr>
              <a:t>三个条件：</a:t>
            </a:r>
            <a:r>
              <a:rPr kumimoji="0" lang="zh-CN" altLang="en-US" sz="2000" b="0" i="0" u="sng" strike="noStrike" kern="1200" cap="none" spc="0" normalizeH="0" baseline="0" noProof="1">
                <a:ln>
                  <a:noFill/>
                </a:ln>
                <a:solidFill>
                  <a:schemeClr val="tx1"/>
                </a:solidFill>
                <a:effectLst/>
                <a:uLnTx/>
                <a:uFillTx/>
                <a:latin typeface="+mn-lt"/>
                <a:ea typeface="+mn-ea"/>
                <a:cs typeface="+mn-cs"/>
                <a:sym typeface="宋体" panose="02010600030101010101" pitchFamily="2" charset="-122"/>
              </a:rPr>
              <a:t>登记注册、纳税、独立法人</a:t>
            </a:r>
            <a:r>
              <a:rPr kumimoji="0" lang="zh-CN" altLang="en-US" sz="2000" b="0" i="0" u="sng" strike="noStrike" kern="1200" cap="none" spc="0" normalizeH="0" baseline="0" noProof="1">
                <a:ln>
                  <a:noFill/>
                </a:ln>
                <a:solidFill>
                  <a:srgbClr val="FF0000"/>
                </a:solidFill>
                <a:effectLst/>
                <a:uLnTx/>
                <a:uFillTx/>
                <a:latin typeface="+mn-lt"/>
                <a:ea typeface="+mn-ea"/>
                <a:cs typeface="+mn-cs"/>
                <a:sym typeface="宋体" panose="02010600030101010101" pitchFamily="2" charset="-122"/>
              </a:rPr>
              <a:t>（和去年相比，放宽了申报主体范围）</a:t>
            </a:r>
            <a:endParaRPr kumimoji="0" lang="zh-CN" altLang="en-US" sz="2000" b="0" i="0" u="sng" strike="noStrike" kern="1200" cap="none" spc="0" normalizeH="0" baseline="0" noProof="1">
              <a:ln>
                <a:noFill/>
              </a:ln>
              <a:solidFill>
                <a:srgbClr val="FF0000"/>
              </a:solidFill>
              <a:effectLst/>
              <a:uLnTx/>
              <a:uFillTx/>
              <a:latin typeface="+mn-lt"/>
              <a:ea typeface="+mn-ea"/>
              <a:cs typeface="+mn-cs"/>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rPr>
              <a:t>        </a:t>
            </a:r>
            <a:endParaRPr kumimoji="0" lang="zh-CN" altLang="en-US" sz="2000" b="1"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endParaRPr>
          </a:p>
          <a:p>
            <a:pPr marL="342900" marR="0" lvl="0" indent="-342900" algn="l" defTabSz="914400" rtl="0" eaLnBrk="1" fontAlgn="base" latinLnBrk="0" hangingPunct="1">
              <a:lnSpc>
                <a:spcPct val="100000"/>
              </a:lnSpc>
              <a:spcBef>
                <a:spcPct val="0"/>
              </a:spcBef>
              <a:spcAft>
                <a:spcPct val="0"/>
              </a:spcAft>
              <a:buClrTx/>
              <a:buSzTx/>
              <a:buFontTx/>
              <a:buChar char="•"/>
              <a:defRPr/>
            </a:pPr>
            <a:r>
              <a:rPr kumimoji="0" lang="zh-CN" altLang="en-US" sz="2400" b="1"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rPr>
              <a:t>（二）</a:t>
            </a:r>
            <a:r>
              <a:rPr kumimoji="0" lang="zh-CN" altLang="en-US" sz="2400" b="0"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rPr>
              <a:t>申报项目符合政策支持范围和支持重点。</a:t>
            </a: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endParaRPr>
          </a:p>
          <a:p>
            <a:pPr marL="342900" marR="0" lvl="0" indent="-342900" algn="l" defTabSz="914400" rtl="0" eaLnBrk="1" fontAlgn="base" latinLnBrk="0" hangingPunct="1">
              <a:lnSpc>
                <a:spcPct val="100000"/>
              </a:lnSpc>
              <a:spcBef>
                <a:spcPct val="0"/>
              </a:spcBef>
              <a:spcAft>
                <a:spcPct val="0"/>
              </a:spcAft>
              <a:buClrTx/>
              <a:buSzTx/>
              <a:buFontTx/>
              <a:buChar char="•"/>
              <a:defRPr/>
            </a:pPr>
            <a:r>
              <a:rPr kumimoji="0" lang="zh-CN" altLang="en-US" sz="2400" b="1"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rPr>
              <a:t>（三）</a:t>
            </a:r>
            <a:r>
              <a:rPr kumimoji="0" lang="zh-CN" altLang="en-US" sz="2400" b="0"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rPr>
              <a:t>企业生产经营状况正常。 </a:t>
            </a: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endParaRPr>
          </a:p>
          <a:p>
            <a:pPr marL="342900" marR="0" lvl="0" indent="-342900" algn="l" defTabSz="914400" rtl="0" eaLnBrk="1" fontAlgn="base" latinLnBrk="0" hangingPunct="1">
              <a:lnSpc>
                <a:spcPct val="100000"/>
              </a:lnSpc>
              <a:spcBef>
                <a:spcPct val="0"/>
              </a:spcBef>
              <a:spcAft>
                <a:spcPct val="0"/>
              </a:spcAft>
              <a:buClrTx/>
              <a:buSzTx/>
              <a:buFontTx/>
              <a:buChar char="•"/>
              <a:defRPr/>
            </a:pPr>
            <a:r>
              <a:rPr kumimoji="0" lang="zh-CN" altLang="en-US" sz="2400" b="1" i="0" u="none" strike="noStrike" kern="1200" cap="none" spc="0" normalizeH="0" baseline="0" noProof="1">
                <a:ln>
                  <a:noFill/>
                </a:ln>
                <a:solidFill>
                  <a:schemeClr val="tx1"/>
                </a:solidFill>
                <a:effectLst/>
                <a:uLnTx/>
                <a:uFillTx/>
                <a:latin typeface="+mn-lt"/>
                <a:ea typeface="+mn-ea"/>
                <a:cs typeface="+mn-cs"/>
                <a:sym typeface="宋体" panose="02010600030101010101" pitchFamily="2" charset="-122"/>
              </a:rPr>
              <a:t>（四）</a:t>
            </a:r>
            <a:r>
              <a:rPr kumimoji="0" lang="zh-CN" altLang="en-US" sz="2400" b="0" i="0" u="none" strike="noStrike" kern="1200" cap="none" spc="0" normalizeH="0" baseline="0" noProof="1" dirty="0">
                <a:solidFill>
                  <a:schemeClr val="tx1"/>
                </a:solidFill>
                <a:latin typeface="+mn-lt"/>
                <a:ea typeface="+mn-ea"/>
                <a:cs typeface="+mn-cs"/>
                <a:sym typeface="宋体" panose="02010600030101010101" pitchFamily="2" charset="-122"/>
              </a:rPr>
              <a:t>纳入郑州市工业企业“亩均论英雄”综合评价范围，结果为A类、B类的企业，C类企业限报智能化、绿色化改造提升类政策。</a:t>
            </a:r>
            <a:endParaRPr kumimoji="0" lang="zh-CN" altLang="en-US" sz="2400" b="0" i="0" u="none" strike="noStrike" kern="1200" cap="none" spc="0" normalizeH="0" baseline="0" noProof="1" dirty="0">
              <a:solidFill>
                <a:schemeClr val="tx1"/>
              </a:solidFill>
              <a:latin typeface="+mn-lt"/>
              <a:ea typeface="+mn-ea"/>
              <a:cs typeface="+mn-cs"/>
              <a:sym typeface="宋体" panose="02010600030101010101" pitchFamily="2" charset="-122"/>
            </a:endParaRPr>
          </a:p>
          <a:p>
            <a:pPr marL="342900" marR="0" lvl="0" indent="-342900" algn="l" defTabSz="914400" rtl="0" eaLnBrk="1" fontAlgn="base" latinLnBrk="0" hangingPunct="1">
              <a:lnSpc>
                <a:spcPct val="100000"/>
              </a:lnSpc>
              <a:spcBef>
                <a:spcPct val="0"/>
              </a:spcBef>
              <a:spcAft>
                <a:spcPct val="0"/>
              </a:spcAft>
              <a:buClrTx/>
              <a:buSzTx/>
              <a:buFontTx/>
              <a:buChar char="•"/>
              <a:defRPr/>
            </a:pPr>
            <a:endParaRPr kumimoji="0" lang="zh-CN" altLang="en-US" sz="2400" b="0" i="0" u="sng"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p:ph type="title"/>
          </p:nvPr>
        </p:nvSpPr>
        <p:spPr/>
        <p:txBody>
          <a:bodyPr vert="horz" wrap="square" lIns="91440" tIns="45720" rIns="91440" bIns="45720" anchor="ctr" anchorCtr="0"/>
          <a:p>
            <a:pPr eaLnBrk="1" hangingPunct="1"/>
            <a:endParaRPr lang="zh-CN" altLang="en-US" dirty="0"/>
          </a:p>
        </p:txBody>
      </p:sp>
      <p:pic>
        <p:nvPicPr>
          <p:cNvPr id="15362" name="内容占位符 3"/>
          <p:cNvPicPr>
            <a:picLocks noGrp="1" noChangeAspect="1"/>
          </p:cNvPicPr>
          <p:nvPr>
            <p:ph idx="1"/>
          </p:nvPr>
        </p:nvPicPr>
        <p:blipFill>
          <a:blip r:embed="rId1"/>
          <a:stretch>
            <a:fillRect/>
          </a:stretch>
        </p:blipFill>
        <p:spPr>
          <a:xfrm>
            <a:off x="1695450" y="1365250"/>
            <a:ext cx="5753100" cy="4572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p:txBody>
          <a:bodyPr vert="horz" wrap="square" lIns="91440" tIns="45720" rIns="91440" bIns="45720" anchor="ctr" anchorCtr="0"/>
          <a:p>
            <a:pPr eaLnBrk="1" hangingPunct="1"/>
            <a:endParaRPr lang="zh-CN" altLang="en-US" dirty="0"/>
          </a:p>
        </p:txBody>
      </p:sp>
      <p:pic>
        <p:nvPicPr>
          <p:cNvPr id="16386" name="内容占位符 3"/>
          <p:cNvPicPr>
            <a:picLocks noGrp="1" noChangeAspect="1"/>
          </p:cNvPicPr>
          <p:nvPr>
            <p:ph idx="1"/>
          </p:nvPr>
        </p:nvPicPr>
        <p:blipFill>
          <a:blip r:embed="rId1"/>
          <a:stretch>
            <a:fillRect/>
          </a:stretch>
        </p:blipFill>
        <p:spPr>
          <a:xfrm>
            <a:off x="1438275" y="1508125"/>
            <a:ext cx="6267450" cy="42862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a:xfrm>
            <a:off x="457200" y="190500"/>
            <a:ext cx="8229600" cy="665163"/>
          </a:xfrm>
        </p:spPr>
        <p:txBody>
          <a:bodyPr vert="horz" wrap="square" lIns="91440" tIns="45720" rIns="91440" bIns="45720" anchor="ctr" anchorCtr="0"/>
          <a:p>
            <a:pPr eaLnBrk="1" hangingPunct="1"/>
            <a:br>
              <a:rPr lang="zh-CN" altLang="en-US" b="1" dirty="0">
                <a:sym typeface="宋体" panose="02010600030101010101" pitchFamily="2" charset="-122"/>
              </a:rPr>
            </a:br>
            <a:r>
              <a:rPr lang="zh-CN" altLang="en-US" b="1" dirty="0">
                <a:sym typeface="宋体" panose="02010600030101010101" pitchFamily="2" charset="-122"/>
              </a:rPr>
              <a:t>一、申报条件</a:t>
            </a:r>
            <a:br>
              <a:rPr lang="zh-CN" altLang="en-US" b="1" dirty="0">
                <a:sym typeface="宋体" panose="02010600030101010101" pitchFamily="2" charset="-122"/>
              </a:rPr>
            </a:br>
            <a:endParaRPr lang="zh-CN" altLang="en-US" dirty="0">
              <a:ea typeface="方正小标宋简体" panose="03000509000000000000" pitchFamily="2" charset="-122"/>
              <a:sym typeface="宋体" panose="02010600030101010101" pitchFamily="2" charset="-122"/>
            </a:endParaRPr>
          </a:p>
        </p:txBody>
      </p:sp>
      <p:sp>
        <p:nvSpPr>
          <p:cNvPr id="17410" name="内容占位符 2"/>
          <p:cNvSpPr>
            <a:spLocks noGrp="1"/>
          </p:cNvSpPr>
          <p:nvPr>
            <p:ph idx="1"/>
          </p:nvPr>
        </p:nvSpPr>
        <p:spPr>
          <a:xfrm>
            <a:off x="457200" y="855663"/>
            <a:ext cx="8229600" cy="5272087"/>
          </a:xfrm>
        </p:spPr>
        <p:txBody>
          <a:bodyPr vert="horz" wrap="square" lIns="91440" tIns="45720" rIns="91440" bIns="45720" anchor="t" anchorCtr="0"/>
          <a:p>
            <a:pPr eaLnBrk="1" hangingPunct="1">
              <a:spcBef>
                <a:spcPct val="0"/>
              </a:spcBef>
            </a:pPr>
            <a:endParaRPr lang="zh-CN" altLang="en-US" sz="2400" dirty="0">
              <a:sym typeface="宋体" panose="02010600030101010101" pitchFamily="2" charset="-122"/>
            </a:endParaRPr>
          </a:p>
          <a:p>
            <a:pPr eaLnBrk="1" hangingPunct="1">
              <a:spcBef>
                <a:spcPct val="0"/>
              </a:spcBef>
            </a:pPr>
            <a:r>
              <a:rPr lang="zh-CN" altLang="en-US" sz="2400" dirty="0">
                <a:sym typeface="宋体" panose="02010600030101010101" pitchFamily="2" charset="-122"/>
              </a:rPr>
              <a:t>两种情况：</a:t>
            </a:r>
            <a:endParaRPr lang="zh-CN" altLang="en-US" sz="2400" dirty="0">
              <a:sym typeface="宋体" panose="02010600030101010101" pitchFamily="2" charset="-122"/>
            </a:endParaRPr>
          </a:p>
          <a:p>
            <a:pPr eaLnBrk="1" hangingPunct="1">
              <a:spcBef>
                <a:spcPct val="0"/>
              </a:spcBef>
            </a:pPr>
            <a:r>
              <a:rPr lang="en-US" altLang="zh-CN" sz="2400" b="1" dirty="0">
                <a:sym typeface="宋体" panose="02010600030101010101" pitchFamily="2" charset="-122"/>
              </a:rPr>
              <a:t>1.</a:t>
            </a:r>
            <a:r>
              <a:rPr lang="zh-CN" altLang="en-US" sz="2400" b="1" dirty="0">
                <a:sym typeface="宋体" panose="02010600030101010101" pitchFamily="2" charset="-122"/>
              </a:rPr>
              <a:t>纳入评价范围的：</a:t>
            </a:r>
            <a:r>
              <a:rPr lang="en-US" altLang="zh-CN" sz="2400" dirty="0">
                <a:sym typeface="宋体" panose="02010600030101010101" pitchFamily="2" charset="-122"/>
              </a:rPr>
              <a:t>A</a:t>
            </a:r>
            <a:r>
              <a:rPr lang="zh-CN" altLang="en-US" sz="2400" dirty="0">
                <a:sym typeface="宋体" panose="02010600030101010101" pitchFamily="2" charset="-122"/>
              </a:rPr>
              <a:t>类</a:t>
            </a:r>
            <a:r>
              <a:rPr lang="en-US" altLang="zh-CN" sz="2400" dirty="0">
                <a:sym typeface="宋体" panose="02010600030101010101" pitchFamily="2" charset="-122"/>
              </a:rPr>
              <a:t>B</a:t>
            </a:r>
            <a:r>
              <a:rPr lang="zh-CN" altLang="en-US" sz="2400" dirty="0">
                <a:sym typeface="宋体" panose="02010600030101010101" pitchFamily="2" charset="-122"/>
              </a:rPr>
              <a:t>类可以申报。</a:t>
            </a:r>
            <a:endParaRPr lang="zh-CN" altLang="en-US" sz="2400" dirty="0">
              <a:sym typeface="宋体" panose="02010600030101010101" pitchFamily="2" charset="-122"/>
            </a:endParaRPr>
          </a:p>
          <a:p>
            <a:pPr eaLnBrk="1" hangingPunct="1">
              <a:spcBef>
                <a:spcPct val="0"/>
              </a:spcBef>
            </a:pPr>
            <a:r>
              <a:rPr lang="en-US" altLang="zh-CN" sz="2400" dirty="0">
                <a:sym typeface="宋体" panose="02010600030101010101" pitchFamily="2" charset="-122"/>
              </a:rPr>
              <a:t>C</a:t>
            </a:r>
            <a:r>
              <a:rPr lang="zh-CN" altLang="en-US" sz="2400" dirty="0">
                <a:sym typeface="宋体" panose="02010600030101010101" pitchFamily="2" charset="-122"/>
              </a:rPr>
              <a:t>类限报</a:t>
            </a:r>
            <a:endParaRPr lang="zh-CN" altLang="en-US" sz="2400" dirty="0">
              <a:sym typeface="宋体" panose="02010600030101010101" pitchFamily="2" charset="-122"/>
            </a:endParaRPr>
          </a:p>
          <a:p>
            <a:pPr eaLnBrk="1" hangingPunct="1">
              <a:spcBef>
                <a:spcPct val="0"/>
              </a:spcBef>
            </a:pPr>
            <a:r>
              <a:rPr lang="en-US" altLang="zh-CN" sz="2400" dirty="0">
                <a:sym typeface="宋体" panose="02010600030101010101" pitchFamily="2" charset="-122"/>
              </a:rPr>
              <a:t>D</a:t>
            </a:r>
            <a:r>
              <a:rPr lang="zh-CN" altLang="en-US" sz="2400" dirty="0">
                <a:sym typeface="宋体" panose="02010600030101010101" pitchFamily="2" charset="-122"/>
              </a:rPr>
              <a:t>类不支持</a:t>
            </a:r>
            <a:endParaRPr lang="zh-CN" altLang="en-US" sz="2400" dirty="0">
              <a:sym typeface="宋体" panose="02010600030101010101" pitchFamily="2" charset="-122"/>
            </a:endParaRPr>
          </a:p>
          <a:p>
            <a:pPr eaLnBrk="1" hangingPunct="1">
              <a:spcBef>
                <a:spcPct val="0"/>
              </a:spcBef>
            </a:pPr>
            <a:r>
              <a:rPr lang="zh-CN" altLang="en-US" sz="2400" dirty="0">
                <a:sym typeface="宋体" panose="02010600030101010101" pitchFamily="2" charset="-122"/>
              </a:rPr>
              <a:t>因评未评的不能申报。</a:t>
            </a:r>
            <a:endParaRPr lang="zh-CN" altLang="en-US" sz="2400" dirty="0">
              <a:sym typeface="宋体" panose="02010600030101010101" pitchFamily="2" charset="-122"/>
            </a:endParaRPr>
          </a:p>
          <a:p>
            <a:pPr eaLnBrk="1" hangingPunct="1">
              <a:spcBef>
                <a:spcPct val="0"/>
              </a:spcBef>
            </a:pPr>
            <a:r>
              <a:rPr lang="en-US" altLang="zh-CN" sz="2400" b="1" dirty="0">
                <a:sym typeface="宋体" panose="02010600030101010101" pitchFamily="2" charset="-122"/>
              </a:rPr>
              <a:t>2.</a:t>
            </a:r>
            <a:r>
              <a:rPr lang="zh-CN" altLang="en-US" sz="2400" b="1" dirty="0">
                <a:sym typeface="宋体" panose="02010600030101010101" pitchFamily="2" charset="-122"/>
              </a:rPr>
              <a:t>不纳入评价范围的可以申报</a:t>
            </a:r>
            <a:r>
              <a:rPr lang="zh-CN" altLang="en-US" sz="2400" dirty="0">
                <a:sym typeface="宋体" panose="02010600030101010101" pitchFamily="2" charset="-122"/>
              </a:rPr>
              <a:t>：</a:t>
            </a:r>
            <a:r>
              <a:rPr lang="en-US" altLang="zh-CN" sz="2400" dirty="0">
                <a:sym typeface="宋体" panose="02010600030101010101" pitchFamily="2" charset="-122"/>
              </a:rPr>
              <a:t>1.</a:t>
            </a:r>
            <a:r>
              <a:rPr lang="zh-CN" altLang="en-US" sz="2400" dirty="0">
                <a:sym typeface="宋体" panose="02010600030101010101" pitchFamily="2" charset="-122"/>
              </a:rPr>
              <a:t>采矿、供电、供气、供热、供水、垃圾污水处理企业；</a:t>
            </a:r>
            <a:r>
              <a:rPr lang="en-US" altLang="zh-CN" sz="2400" dirty="0">
                <a:sym typeface="宋体" panose="02010600030101010101" pitchFamily="2" charset="-122"/>
              </a:rPr>
              <a:t>2.</a:t>
            </a:r>
            <a:r>
              <a:rPr lang="zh-CN" altLang="en-US" sz="2400" dirty="0">
                <a:sym typeface="宋体" panose="02010600030101010101" pitchFamily="2" charset="-122"/>
              </a:rPr>
              <a:t>投产未满两年的新办工业企业。</a:t>
            </a:r>
            <a:endParaRPr lang="zh-CN" altLang="en-US" sz="2400" dirty="0">
              <a:sym typeface="宋体" panose="02010600030101010101" pitchFamily="2" charset="-122"/>
            </a:endParaRPr>
          </a:p>
          <a:p>
            <a:pPr eaLnBrk="1" hangingPunct="1">
              <a:spcBef>
                <a:spcPct val="0"/>
              </a:spcBef>
            </a:pPr>
            <a:r>
              <a:rPr lang="zh-CN" altLang="en-US" sz="2400" dirty="0">
                <a:solidFill>
                  <a:srgbClr val="FF0000"/>
                </a:solidFill>
                <a:sym typeface="宋体" panose="02010600030101010101" pitchFamily="2" charset="-122"/>
              </a:rPr>
              <a:t>亩均论英雄综合评价，是区县部门审核的重要内容，要对所有企业评价等级进行标注，对不纳入评价范围的原因写清楚。</a:t>
            </a:r>
            <a:endParaRPr lang="zh-CN" altLang="en-US" sz="2400" dirty="0">
              <a:solidFill>
                <a:srgbClr val="FF0000"/>
              </a:solidFill>
              <a:sym typeface="宋体" panose="02010600030101010101" pitchFamily="2" charset="-122"/>
            </a:endParaRPr>
          </a:p>
          <a:p>
            <a:pPr eaLnBrk="1" hangingPunct="1">
              <a:spcBef>
                <a:spcPct val="0"/>
              </a:spcBef>
            </a:pPr>
            <a:endParaRPr lang="zh-CN" altLang="en-US" sz="2400" dirty="0">
              <a:solidFill>
                <a:srgbClr val="FF0000"/>
              </a:solidFill>
              <a:sym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7755,&quot;width&quot;:12960}"/>
</p:tagLst>
</file>

<file path=ppt/tags/tag2.xml><?xml version="1.0" encoding="utf-8"?>
<p:tagLst xmlns:p="http://schemas.openxmlformats.org/presentationml/2006/main">
  <p:tag name="KSO_WM_UNIT_PLACING_PICTURE_USER_VIEWPORT" val="{&quot;height&quot;:8685,&quot;width&quot;:12990}"/>
</p:tagLst>
</file>

<file path=ppt/theme/theme1.xml><?xml version="1.0" encoding="utf-8"?>
<a:theme xmlns:a="http://schemas.openxmlformats.org/drawingml/2006/main" name="上升箭头">
  <a:themeElements>
    <a:clrScheme name="">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1C1"/>
      </a:accent5>
      <a:accent6>
        <a:srgbClr val="008989"/>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上升箭头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升箭头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升箭头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升箭头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升箭头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升箭头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升箭头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升箭头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升箭头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升箭头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升箭头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升箭头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升箭头 13">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0C0"/>
        </a:accent5>
        <a:accent6>
          <a:srgbClr val="008A8A"/>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上升箭头">
  <a:themeElements>
    <a:clrScheme name="">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1C1"/>
      </a:accent5>
      <a:accent6>
        <a:srgbClr val="008989"/>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上升箭头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上升箭头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上升箭头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上升箭头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上升箭头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上升箭头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上升箭头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上升箭头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上升箭头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上升箭头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上升箭头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上升箭头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上升箭头 13">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0C0"/>
        </a:accent5>
        <a:accent6>
          <a:srgbClr val="008A8A"/>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上升箭头">
  <a:themeElements>
    <a:clrScheme name="">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1C1"/>
      </a:accent5>
      <a:accent6>
        <a:srgbClr val="008989"/>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上升箭头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上升箭头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上升箭头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上升箭头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上升箭头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上升箭头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上升箭头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上升箭头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上升箭头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上升箭头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上升箭头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上升箭头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上升箭头 13">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0C0"/>
        </a:accent5>
        <a:accent6>
          <a:srgbClr val="008A8A"/>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3423</Words>
  <Application>WPS 演示</Application>
  <PresentationFormat>全屏显示(4:3)</PresentationFormat>
  <Paragraphs>184</Paragraphs>
  <Slides>32</Slides>
  <Notes>1</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32</vt:i4>
      </vt:variant>
    </vt:vector>
  </HeadingPairs>
  <TitlesOfParts>
    <vt:vector size="43" baseType="lpstr">
      <vt:lpstr>Arial</vt:lpstr>
      <vt:lpstr>宋体</vt:lpstr>
      <vt:lpstr>Wingdings</vt:lpstr>
      <vt:lpstr>方正小标宋简体</vt:lpstr>
      <vt:lpstr>微软雅黑</vt:lpstr>
      <vt:lpstr>Arial Unicode MS</vt:lpstr>
      <vt:lpstr>Calibri</vt:lpstr>
      <vt:lpstr>黑体</vt:lpstr>
      <vt:lpstr>上升箭头</vt:lpstr>
      <vt:lpstr>1_上升箭头</vt:lpstr>
      <vt:lpstr>3_上升箭头</vt:lpstr>
      <vt:lpstr>郑州市支持制造业高质量发展 若干政策解读</vt:lpstr>
      <vt:lpstr>政策申报依据</vt:lpstr>
      <vt:lpstr>   企业咨询方式 ·网站咨询 </vt:lpstr>
      <vt:lpstr>  企业咨询方式 ·网站咨询 </vt:lpstr>
      <vt:lpstr>                   申报通知解读 </vt:lpstr>
      <vt:lpstr> 一、申报条件 </vt:lpstr>
      <vt:lpstr>PowerPoint 演示文稿</vt:lpstr>
      <vt:lpstr>PowerPoint 演示文稿</vt:lpstr>
      <vt:lpstr> 一、申报条件 </vt:lpstr>
      <vt:lpstr>一、申报条件</vt:lpstr>
      <vt:lpstr>PowerPoint 演示文稿</vt:lpstr>
      <vt:lpstr>PowerPoint 演示文稿</vt:lpstr>
      <vt:lpstr>PowerPoint 演示文稿</vt:lpstr>
      <vt:lpstr> 二、申报程序</vt:lpstr>
      <vt:lpstr>PowerPoint 演示文稿</vt:lpstr>
      <vt:lpstr>PowerPoint 演示文稿</vt:lpstr>
      <vt:lpstr>三、申报要求</vt:lpstr>
      <vt:lpstr>  三、申报要求 </vt:lpstr>
      <vt:lpstr> 受理时间、方式、地点</vt:lpstr>
      <vt:lpstr>    申报细则主要内容</vt:lpstr>
      <vt:lpstr>   以战略性新兴企业扩大规模奖励为例 （支持类别 1） </vt:lpstr>
      <vt:lpstr>  战略性新兴企业扩大规模奖励 （支持类别 1） </vt:lpstr>
      <vt:lpstr> 填报申报表的几点说明</vt:lpstr>
      <vt:lpstr>   市工信局运行办承担政策解读 </vt:lpstr>
      <vt:lpstr> 领军型企业（集团）培育奖励（支持类别 3） </vt:lpstr>
      <vt:lpstr>创新产品销售奖励（支持类别4）</vt:lpstr>
      <vt:lpstr> 工业企业出口运费补贴 (支持类别 5) </vt:lpstr>
      <vt:lpstr>  几个要点</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郑州市建设中国制造强市若干政策 补充意见及实施细则有关内容介绍</dc:title>
  <dc:creator>zxh</dc:creator>
  <cp:lastModifiedBy>烦了了</cp:lastModifiedBy>
  <cp:revision>88</cp:revision>
  <dcterms:created xsi:type="dcterms:W3CDTF">2016-12-07T12:02:00Z</dcterms:created>
  <dcterms:modified xsi:type="dcterms:W3CDTF">2021-07-16T10:18:06Z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2F9A6EC78DE949248653723D971BE977</vt:lpwstr>
  </property>
</Properties>
</file>