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comments/comment1.xml" ContentType="application/vnd.openxmlformats-officedocument.presentationml.comment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409" r:id="rId3"/>
    <p:sldId id="411" r:id="rId5"/>
    <p:sldId id="413" r:id="rId6"/>
    <p:sldId id="410" r:id="rId7"/>
    <p:sldId id="415" r:id="rId8"/>
    <p:sldId id="416" r:id="rId9"/>
    <p:sldId id="419" r:id="rId10"/>
    <p:sldId id="417" r:id="rId11"/>
    <p:sldId id="418" r:id="rId12"/>
    <p:sldId id="420" r:id="rId13"/>
    <p:sldId id="421" r:id="rId14"/>
    <p:sldId id="422" r:id="rId15"/>
    <p:sldId id="423" r:id="rId16"/>
    <p:sldId id="424" r:id="rId17"/>
    <p:sldId id="425" r:id="rId18"/>
    <p:sldId id="430" r:id="rId19"/>
    <p:sldId id="429" r:id="rId20"/>
    <p:sldId id="428" r:id="rId21"/>
    <p:sldId id="431"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yunf" initials="w"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159"/>
        <p:guide pos="3838"/>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6" Type="http://schemas.openxmlformats.org/officeDocument/2006/relationships/commentAuthors" Target="commentAuthors.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9-19T16:49:26.794" idx="1">
    <p:pos x="10" y="10"/>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7" Type="http://schemas.openxmlformats.org/officeDocument/2006/relationships/image" Target="../media/image1.png"/><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pic>
        <p:nvPicPr>
          <p:cNvPr id="5" name="图片 4" descr="part2-bg"/>
          <p:cNvPicPr>
            <a:picLocks noChangeAspect="1"/>
          </p:cNvPicPr>
          <p:nvPr userDrawn="1"/>
        </p:nvPicPr>
        <p:blipFill>
          <a:blip r:embed="rId7"/>
          <a:stretch>
            <a:fillRect/>
          </a:stretch>
        </p:blipFill>
        <p:spPr>
          <a:xfrm>
            <a:off x="-635" y="0"/>
            <a:ext cx="12192635" cy="685165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lvl1pPr marL="228600" indent="-22860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lvl1pPr marL="228600" indent="-228600" eaLnBrk="1" fontAlgn="auto" latinLnBrk="0" hangingPunct="1">
              <a:lnSpc>
                <a:spcPct val="130000"/>
              </a:lnSpc>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1143000" indent="-228600" eaLnBrk="1" fontAlgn="auto" latinLnBrk="0" hangingPunct="1">
              <a:lnSpc>
                <a:spcPct val="120000"/>
              </a:lnSpc>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600200" indent="-228600" eaLnBrk="1" fontAlgn="auto" latinLnBrk="0" hangingPunct="1">
              <a:lnSpc>
                <a:spcPct val="120000"/>
              </a:lnSpc>
              <a:buFont typeface="Wingdings" panose="05000000000000000000" charset="0"/>
              <a:buChar char=""/>
              <a:defRPr sz="14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400" u="none" strike="noStrike" kern="1200" cap="none" spc="150" normalizeH="0">
                <a:solidFill>
                  <a:schemeClr val="tx1">
                    <a:lumMod val="65000"/>
                    <a:lumOff val="3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330" y="1555115"/>
            <a:ext cx="5233035" cy="4608195"/>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defTabSz="914400" eaLnBrk="1" fontAlgn="auto" latinLnBrk="0" hangingPunct="1">
              <a:buNone/>
              <a:tabLst>
                <a:tab pos="1609725" algn="l"/>
                <a:tab pos="1609725" algn="l"/>
                <a:tab pos="1609725" algn="l"/>
                <a:tab pos="1609725" algn="l"/>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8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eaLnBrk="1" fontAlgn="auto" latinLnBrk="0" hangingPunct="1">
              <a:lnSpc>
                <a:spcPct val="130000"/>
              </a:lnSpc>
              <a:spcAft>
                <a:spcPts val="1000"/>
              </a:spcAft>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spcAft>
                <a:spcPts val="600"/>
              </a:spcAft>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spcAft>
                <a:spcPts val="600"/>
              </a:spcAft>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spcAft>
                <a:spcPts val="300"/>
              </a:spcAft>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spcAft>
                <a:spcPts val="300"/>
              </a:spcAft>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100000">
              <a:srgbClr val="B3CED5"/>
            </a:gs>
            <a:gs pos="0">
              <a:srgbClr val="DDE3D8"/>
            </a:gs>
          </a:gsLst>
          <a:lin ang="5400000" scaled="1"/>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7.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8.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9.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90.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91.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3.xml"/><Relationship Id="rId1" Type="http://schemas.openxmlformats.org/officeDocument/2006/relationships/tags" Target="../tags/tag9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94.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6.xml"/><Relationship Id="rId1" Type="http://schemas.openxmlformats.org/officeDocument/2006/relationships/tags" Target="../tags/tag95.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7.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8.xml"/></Relationships>
</file>

<file path=ppt/slides/_rels/slide2.xml.rels><?xml version="1.0" encoding="UTF-8" standalone="yes"?>
<Relationships xmlns="http://schemas.openxmlformats.org/package/2006/relationships"><Relationship Id="rId9" Type="http://schemas.openxmlformats.org/officeDocument/2006/relationships/tags" Target="../tags/tag72.xml"/><Relationship Id="rId8" Type="http://schemas.openxmlformats.org/officeDocument/2006/relationships/tags" Target="../tags/tag71.xml"/><Relationship Id="rId7" Type="http://schemas.openxmlformats.org/officeDocument/2006/relationships/tags" Target="../tags/tag70.xml"/><Relationship Id="rId6" Type="http://schemas.openxmlformats.org/officeDocument/2006/relationships/tags" Target="../tags/tag69.xml"/><Relationship Id="rId5" Type="http://schemas.openxmlformats.org/officeDocument/2006/relationships/tags" Target="../tags/tag68.xml"/><Relationship Id="rId4" Type="http://schemas.openxmlformats.org/officeDocument/2006/relationships/tags" Target="../tags/tag67.xml"/><Relationship Id="rId3" Type="http://schemas.openxmlformats.org/officeDocument/2006/relationships/tags" Target="../tags/tag66.xml"/><Relationship Id="rId2" Type="http://schemas.openxmlformats.org/officeDocument/2006/relationships/tags" Target="../tags/tag65.xml"/><Relationship Id="rId15" Type="http://schemas.openxmlformats.org/officeDocument/2006/relationships/slideLayout" Target="../slideLayouts/slideLayout1.xml"/><Relationship Id="rId14" Type="http://schemas.openxmlformats.org/officeDocument/2006/relationships/tags" Target="../tags/tag77.xml"/><Relationship Id="rId13" Type="http://schemas.openxmlformats.org/officeDocument/2006/relationships/tags" Target="../tags/tag76.xml"/><Relationship Id="rId12" Type="http://schemas.openxmlformats.org/officeDocument/2006/relationships/tags" Target="../tags/tag75.xml"/><Relationship Id="rId11" Type="http://schemas.openxmlformats.org/officeDocument/2006/relationships/tags" Target="../tags/tag74.xml"/><Relationship Id="rId10" Type="http://schemas.openxmlformats.org/officeDocument/2006/relationships/tags" Target="../tags/tag73.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78.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9.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0.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1.xml"/><Relationship Id="rId1" Type="http://schemas.openxmlformats.org/officeDocument/2006/relationships/hyperlink" Target="http://gltxpd.cspiii.com/External/Credentialinfo" TargetMode="External"/></Relationships>
</file>

<file path=ppt/slides/_rels/slide7.xml.rels><?xml version="1.0" encoding="UTF-8" standalone="yes"?>
<Relationships xmlns="http://schemas.openxmlformats.org/package/2006/relationships"><Relationship Id="rId5" Type="http://schemas.openxmlformats.org/officeDocument/2006/relationships/comments" Target="../comments/comment1.xml"/><Relationship Id="rId4" Type="http://schemas.openxmlformats.org/officeDocument/2006/relationships/slideLayout" Target="../slideLayouts/slideLayout2.xml"/><Relationship Id="rId3" Type="http://schemas.openxmlformats.org/officeDocument/2006/relationships/tags" Target="../tags/tag83.xml"/><Relationship Id="rId2" Type="http://schemas.openxmlformats.org/officeDocument/2006/relationships/image" Target="../media/image3.png"/><Relationship Id="rId1" Type="http://schemas.openxmlformats.org/officeDocument/2006/relationships/tags" Target="../tags/tag8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4.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86.xml"/><Relationship Id="rId2" Type="http://schemas.openxmlformats.org/officeDocument/2006/relationships/image" Target="../media/image4.png"/><Relationship Id="rId1" Type="http://schemas.openxmlformats.org/officeDocument/2006/relationships/tags" Target="../tags/tag85.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100000">
              <a:srgbClr val="B3CED5"/>
            </a:gs>
            <a:gs pos="0">
              <a:srgbClr val="DDE3D8"/>
            </a:gs>
          </a:gsLst>
          <a:lin ang="5400000" scaled="1"/>
        </a:gradFill>
        <a:effectLst/>
      </p:bgPr>
    </p:bg>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p:txBody>
          <a:bodyPr/>
          <a:p>
            <a:r>
              <a:rPr lang="zh-CN" altLang="zh-CN" sz="4400"/>
              <a:t>郑州市制造业高质量发展若干政策</a:t>
            </a:r>
            <a:br>
              <a:rPr lang="zh-CN" altLang="zh-CN" sz="4400"/>
            </a:br>
            <a:r>
              <a:rPr lang="zh-CN" altLang="zh-CN" sz="4400"/>
              <a:t>及申报注意问题解读</a:t>
            </a:r>
            <a:endParaRPr lang="zh-CN" altLang="zh-CN" sz="4400"/>
          </a:p>
        </p:txBody>
      </p:sp>
      <p:sp>
        <p:nvSpPr>
          <p:cNvPr id="3" name="副标题 2"/>
          <p:cNvSpPr>
            <a:spLocks noGrp="1"/>
          </p:cNvSpPr>
          <p:nvPr>
            <p:ph type="subTitle" idx="1"/>
            <p:custDataLst>
              <p:tags r:id="rId2"/>
            </p:custDataLst>
          </p:nvPr>
        </p:nvSpPr>
        <p:spPr>
          <a:xfrm>
            <a:off x="1198880" y="4139565"/>
            <a:ext cx="9799320" cy="1244600"/>
          </a:xfrm>
        </p:spPr>
        <p:txBody>
          <a:bodyPr>
            <a:normAutofit/>
          </a:bodyPr>
          <a:p>
            <a:r>
              <a:rPr lang="zh-CN" altLang="en-US"/>
              <a:t>郑州市工业和信息化局</a:t>
            </a:r>
            <a:endParaRPr lang="zh-CN" altLang="en-US"/>
          </a:p>
          <a:p>
            <a:r>
              <a:rPr lang="zh-CN" altLang="en-US">
                <a:sym typeface="+mn-ea"/>
              </a:rPr>
              <a:t>两化融合处</a:t>
            </a:r>
            <a:endParaRPr lang="zh-CN" altLang="en-US"/>
          </a:p>
          <a:p>
            <a:endParaRPr lang="zh-CN" altLang="en-US"/>
          </a:p>
        </p:txBody>
      </p:sp>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sz="3200">
                <a:sym typeface="+mn-ea"/>
              </a:rPr>
              <a:t>三、各类试点示范项目奖励</a:t>
            </a:r>
            <a:r>
              <a:rPr lang="en-US" altLang="zh-CN" sz="3200">
                <a:sym typeface="+mn-ea"/>
              </a:rPr>
              <a:t>—</a:t>
            </a:r>
            <a:r>
              <a:rPr sz="3200">
                <a:sym typeface="+mn-ea"/>
              </a:rPr>
              <a:t>政策标准</a:t>
            </a:r>
            <a:endParaRPr sz="3200">
              <a:sym typeface="+mn-ea"/>
            </a:endParaRPr>
          </a:p>
        </p:txBody>
      </p:sp>
      <p:sp>
        <p:nvSpPr>
          <p:cNvPr id="3" name="内容占位符 2"/>
          <p:cNvSpPr>
            <a:spLocks noGrp="1"/>
          </p:cNvSpPr>
          <p:nvPr>
            <p:ph idx="1"/>
          </p:nvPr>
        </p:nvSpPr>
        <p:spPr/>
        <p:txBody>
          <a:bodyPr/>
          <a:p>
            <a:pPr marL="0" algn="l">
              <a:buClrTx/>
              <a:buSzTx/>
            </a:pPr>
            <a:r>
              <a:rPr lang="zh-CN" altLang="en-US">
                <a:solidFill>
                  <a:schemeClr val="tx1"/>
                </a:solidFill>
              </a:rPr>
              <a:t>1.支持范围</a:t>
            </a:r>
            <a:endParaRPr lang="zh-CN" altLang="en-US">
              <a:solidFill>
                <a:schemeClr val="tx1"/>
              </a:solidFill>
            </a:endParaRPr>
          </a:p>
          <a:p>
            <a:pPr marL="0" indent="0" algn="l">
              <a:buClrTx/>
              <a:buSzTx/>
              <a:buNone/>
            </a:pPr>
            <a:r>
              <a:rPr lang="zh-CN" altLang="en-US">
                <a:solidFill>
                  <a:schemeClr val="tx1"/>
                </a:solidFill>
              </a:rPr>
              <a:t>获得工业和信息化部及省工业和信息化厅评定的20</a:t>
            </a:r>
            <a:r>
              <a:rPr lang="en-US" altLang="zh-CN">
                <a:solidFill>
                  <a:schemeClr val="tx1"/>
                </a:solidFill>
              </a:rPr>
              <a:t>20</a:t>
            </a:r>
            <a:r>
              <a:rPr lang="zh-CN" altLang="en-US">
                <a:solidFill>
                  <a:schemeClr val="tx1"/>
                </a:solidFill>
              </a:rPr>
              <a:t>年度“</a:t>
            </a:r>
            <a:r>
              <a:rPr lang="zh-CN" altLang="en-US">
                <a:solidFill>
                  <a:srgbClr val="FF0000"/>
                </a:solidFill>
              </a:rPr>
              <a:t>制造业与互联网融合发展</a:t>
            </a:r>
            <a:r>
              <a:rPr lang="zh-CN" altLang="en-US"/>
              <a:t>、</a:t>
            </a:r>
            <a:r>
              <a:rPr lang="zh-CN" altLang="en-US">
                <a:solidFill>
                  <a:srgbClr val="FF0000"/>
                </a:solidFill>
              </a:rPr>
              <a:t>工业互联网平台或APP</a:t>
            </a:r>
            <a:r>
              <a:rPr lang="zh-CN" altLang="en-US"/>
              <a:t>、</a:t>
            </a:r>
            <a:r>
              <a:rPr lang="zh-CN" altLang="en-US">
                <a:solidFill>
                  <a:srgbClr val="FF0000"/>
                </a:solidFill>
              </a:rPr>
              <a:t>智能车间智能工厂</a:t>
            </a:r>
            <a:r>
              <a:rPr lang="zh-CN" altLang="en-US"/>
              <a:t>、</a:t>
            </a:r>
            <a:r>
              <a:rPr lang="zh-CN" altLang="en-US">
                <a:solidFill>
                  <a:srgbClr val="FF0000"/>
                </a:solidFill>
              </a:rPr>
              <a:t>服务型制造</a:t>
            </a:r>
            <a:r>
              <a:rPr lang="zh-CN" altLang="en-US"/>
              <a:t>、</a:t>
            </a:r>
            <a:r>
              <a:rPr>
                <a:solidFill>
                  <a:srgbClr val="FF0000"/>
                </a:solidFill>
                <a:sym typeface="+mn-ea"/>
              </a:rPr>
              <a:t>信息消费、大数据</a:t>
            </a:r>
            <a:r>
              <a:rPr>
                <a:sym typeface="+mn-ea"/>
              </a:rPr>
              <a:t>、</a:t>
            </a:r>
            <a:r>
              <a:rPr lang="zh-CN" altLang="en-US">
                <a:solidFill>
                  <a:srgbClr val="FF0000"/>
                </a:solidFill>
              </a:rPr>
              <a:t>网络安全</a:t>
            </a:r>
            <a:r>
              <a:rPr lang="zh-CN" altLang="en-US">
                <a:solidFill>
                  <a:schemeClr val="tx1"/>
                </a:solidFill>
              </a:rPr>
              <a:t>”等试点示范称号的企业。</a:t>
            </a:r>
            <a:endParaRPr lang="zh-CN" altLang="en-US">
              <a:solidFill>
                <a:schemeClr val="tx1"/>
              </a:solidFill>
            </a:endParaRPr>
          </a:p>
          <a:p>
            <a:pPr marL="0" indent="0" algn="l">
              <a:buClrTx/>
              <a:buSzTx/>
              <a:buNone/>
            </a:pPr>
            <a:r>
              <a:rPr lang="zh-CN" altLang="en-US">
                <a:solidFill>
                  <a:schemeClr val="tx1"/>
                </a:solidFill>
              </a:rPr>
              <a:t>2.支持标准</a:t>
            </a:r>
            <a:endParaRPr lang="zh-CN" altLang="en-US">
              <a:solidFill>
                <a:schemeClr val="tx1"/>
              </a:solidFill>
            </a:endParaRPr>
          </a:p>
          <a:p>
            <a:pPr marL="0" indent="0" algn="l">
              <a:buClrTx/>
              <a:buSzTx/>
              <a:buNone/>
            </a:pPr>
            <a:r>
              <a:rPr lang="zh-CN" altLang="en-US">
                <a:solidFill>
                  <a:schemeClr val="tx1"/>
                </a:solidFill>
              </a:rPr>
              <a:t>对于获评国家（以工业和信息化部正式认定文件为准）、省级（以省工业和信息化厅正式认定文件为准）试点示范的，经考核评估后，分别给予300万元、100万元的一次性奖励。</a:t>
            </a:r>
            <a:endParaRPr lang="zh-CN" altLang="en-US">
              <a:solidFill>
                <a:srgbClr val="FF0000"/>
              </a:solidFill>
            </a:endParaRP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sz="3200">
                <a:sym typeface="+mn-ea"/>
              </a:rPr>
              <a:t>三、各类试点示范项目奖励</a:t>
            </a:r>
            <a:r>
              <a:rPr lang="en-US" altLang="zh-CN" sz="3200">
                <a:sym typeface="+mn-ea"/>
              </a:rPr>
              <a:t>—</a:t>
            </a:r>
            <a:r>
              <a:rPr sz="3200">
                <a:sym typeface="+mn-ea"/>
              </a:rPr>
              <a:t>申报材料</a:t>
            </a:r>
            <a:endParaRPr lang="zh-CN" altLang="en-US" sz="3200">
              <a:sym typeface="+mn-ea"/>
            </a:endParaRPr>
          </a:p>
        </p:txBody>
      </p:sp>
      <p:sp>
        <p:nvSpPr>
          <p:cNvPr id="3" name="内容占位符 2"/>
          <p:cNvSpPr>
            <a:spLocks noGrp="1"/>
          </p:cNvSpPr>
          <p:nvPr>
            <p:ph idx="1"/>
          </p:nvPr>
        </p:nvSpPr>
        <p:spPr/>
        <p:txBody>
          <a:bodyPr/>
          <a:p>
            <a:pPr marL="0" algn="l">
              <a:buClrTx/>
              <a:buSzTx/>
            </a:pPr>
            <a:r>
              <a:rPr lang="zh-CN" altLang="en-US">
                <a:solidFill>
                  <a:schemeClr val="tx1"/>
                </a:solidFill>
              </a:rPr>
              <a:t>1.奖补专项资金申报表1-3和表2；</a:t>
            </a:r>
            <a:endParaRPr lang="zh-CN" altLang="en-US">
              <a:solidFill>
                <a:schemeClr val="tx1"/>
              </a:solidFill>
            </a:endParaRPr>
          </a:p>
          <a:p>
            <a:pPr marL="0" algn="l">
              <a:buClrTx/>
              <a:buSzTx/>
            </a:pPr>
            <a:r>
              <a:rPr lang="zh-CN" altLang="en-US">
                <a:solidFill>
                  <a:schemeClr val="tx1"/>
                </a:solidFill>
              </a:rPr>
              <a:t>2.国家主管部门批准营业的证件复印件（“多证合一”，提供营业执照复印件）；</a:t>
            </a:r>
            <a:endParaRPr lang="zh-CN" altLang="en-US">
              <a:solidFill>
                <a:schemeClr val="tx1"/>
              </a:solidFill>
            </a:endParaRPr>
          </a:p>
          <a:p>
            <a:pPr marL="0" algn="l">
              <a:buClrTx/>
              <a:buSzTx/>
            </a:pPr>
            <a:r>
              <a:rPr lang="en-US" altLang="zh-CN">
                <a:solidFill>
                  <a:schemeClr val="tx1"/>
                </a:solidFill>
              </a:rPr>
              <a:t>3</a:t>
            </a:r>
            <a:r>
              <a:rPr lang="zh-CN" altLang="en-US">
                <a:solidFill>
                  <a:schemeClr val="tx1"/>
                </a:solidFill>
              </a:rPr>
              <a:t>.经会计师事务所审计的企业20</a:t>
            </a:r>
            <a:r>
              <a:rPr lang="en-US" altLang="zh-CN">
                <a:solidFill>
                  <a:schemeClr val="tx1"/>
                </a:solidFill>
              </a:rPr>
              <a:t>20</a:t>
            </a:r>
            <a:r>
              <a:rPr lang="zh-CN" altLang="en-US">
                <a:solidFill>
                  <a:schemeClr val="tx1"/>
                </a:solidFill>
              </a:rPr>
              <a:t>年度审计报告（带验证码或防伪标识）；</a:t>
            </a:r>
            <a:endParaRPr lang="zh-CN" altLang="en-US"/>
          </a:p>
          <a:p>
            <a:pPr marL="0" algn="l">
              <a:buClrTx/>
              <a:buSzTx/>
            </a:pPr>
            <a:r>
              <a:rPr lang="en-US" altLang="zh-CN">
                <a:solidFill>
                  <a:schemeClr val="tx1"/>
                </a:solidFill>
              </a:rPr>
              <a:t>4</a:t>
            </a:r>
            <a:r>
              <a:rPr lang="zh-CN" altLang="en-US">
                <a:solidFill>
                  <a:schemeClr val="tx1"/>
                </a:solidFill>
              </a:rPr>
              <a:t>.获评试点示范的认定文件；获评试点示范的原始申报材料（不含证明性附件）、试点示范成效报告及证明材料。 </a:t>
            </a:r>
            <a:endParaRPr lang="zh-CN" altLang="en-US">
              <a:solidFill>
                <a:schemeClr val="tx1"/>
              </a:solidFill>
            </a:endParaRP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sz="3200">
                <a:sym typeface="+mn-ea"/>
              </a:rPr>
              <a:t>三、各类试点示范项目奖励</a:t>
            </a:r>
            <a:r>
              <a:rPr lang="en-US" altLang="zh-CN" sz="3200">
                <a:sym typeface="+mn-ea"/>
              </a:rPr>
              <a:t>—</a:t>
            </a:r>
            <a:r>
              <a:rPr sz="3200">
                <a:sym typeface="+mn-ea"/>
              </a:rPr>
              <a:t>咨询方式</a:t>
            </a:r>
            <a:endParaRPr sz="3200">
              <a:sym typeface="+mn-ea"/>
            </a:endParaRPr>
          </a:p>
        </p:txBody>
      </p:sp>
      <p:sp>
        <p:nvSpPr>
          <p:cNvPr id="3" name="内容占位符 2"/>
          <p:cNvSpPr>
            <a:spLocks noGrp="1"/>
          </p:cNvSpPr>
          <p:nvPr>
            <p:ph idx="1"/>
          </p:nvPr>
        </p:nvSpPr>
        <p:spPr/>
        <p:txBody>
          <a:bodyPr/>
          <a:p>
            <a:pPr marL="0" algn="l">
              <a:buClrTx/>
              <a:buSzTx/>
            </a:pPr>
            <a:r>
              <a:rPr>
                <a:solidFill>
                  <a:schemeClr val="tx1"/>
                </a:solidFill>
                <a:sym typeface="+mn-ea"/>
              </a:rPr>
              <a:t>1、信息消费类</a:t>
            </a:r>
            <a:endParaRPr>
              <a:solidFill>
                <a:schemeClr val="tx1"/>
              </a:solidFill>
              <a:sym typeface="+mn-ea"/>
            </a:endParaRPr>
          </a:p>
          <a:p>
            <a:pPr marL="0" algn="l">
              <a:buClrTx/>
              <a:buSzTx/>
              <a:buNone/>
            </a:pPr>
            <a:r>
              <a:rPr lang="zh-CN" altLang="en-US">
                <a:solidFill>
                  <a:schemeClr val="tx1"/>
                </a:solidFill>
              </a:rPr>
              <a:t>   咨询处室：电子信息办     67886920</a:t>
            </a:r>
            <a:endParaRPr lang="zh-CN" altLang="en-US">
              <a:solidFill>
                <a:schemeClr val="tx1"/>
              </a:solidFill>
            </a:endParaRPr>
          </a:p>
          <a:p>
            <a:pPr marL="0" algn="l">
              <a:buClrTx/>
              <a:buSzTx/>
            </a:pPr>
            <a:r>
              <a:rPr>
                <a:solidFill>
                  <a:schemeClr val="tx1"/>
                </a:solidFill>
                <a:sym typeface="+mn-ea"/>
              </a:rPr>
              <a:t>2、网络安全类、大数据类</a:t>
            </a:r>
            <a:endParaRPr>
              <a:solidFill>
                <a:schemeClr val="tx1"/>
              </a:solidFill>
              <a:sym typeface="+mn-ea"/>
            </a:endParaRPr>
          </a:p>
          <a:p>
            <a:pPr marL="0" algn="l">
              <a:buClrTx/>
              <a:buSzTx/>
              <a:buNone/>
            </a:pPr>
            <a:r>
              <a:rPr>
                <a:solidFill>
                  <a:schemeClr val="tx1"/>
                </a:solidFill>
                <a:sym typeface="+mn-ea"/>
              </a:rPr>
              <a:t>   咨询处室：</a:t>
            </a:r>
            <a:r>
              <a:rPr lang="zh-CN" altLang="en-US">
                <a:solidFill>
                  <a:schemeClr val="tx1"/>
                </a:solidFill>
              </a:rPr>
              <a:t>信息化工作处     67886922</a:t>
            </a:r>
            <a:endParaRPr lang="zh-CN" altLang="en-US">
              <a:solidFill>
                <a:schemeClr val="tx1"/>
              </a:solidFill>
            </a:endParaRPr>
          </a:p>
          <a:p>
            <a:pPr marL="0" algn="l">
              <a:buClrTx/>
              <a:buSzTx/>
              <a:buFont typeface="Wingdings" panose="05000000000000000000" charset="0"/>
              <a:buChar char="l"/>
            </a:pPr>
            <a:r>
              <a:rPr>
                <a:solidFill>
                  <a:schemeClr val="tx1"/>
                </a:solidFill>
              </a:rPr>
              <a:t>3、</a:t>
            </a:r>
            <a:r>
              <a:rPr>
                <a:solidFill>
                  <a:schemeClr val="tx1"/>
                </a:solidFill>
                <a:sym typeface="+mn-ea"/>
              </a:rPr>
              <a:t>制造业与互联网融合发展、工业互联网平台或APP、智能车间智能工厂、服务型制造</a:t>
            </a:r>
            <a:endParaRPr lang="zh-CN" altLang="en-US">
              <a:solidFill>
                <a:schemeClr val="tx1"/>
              </a:solidFill>
            </a:endParaRPr>
          </a:p>
          <a:p>
            <a:pPr marL="0" algn="l">
              <a:buClrTx/>
              <a:buSzTx/>
              <a:buNone/>
            </a:pPr>
            <a:r>
              <a:rPr>
                <a:solidFill>
                  <a:schemeClr val="tx1"/>
                </a:solidFill>
                <a:sym typeface="+mn-ea"/>
              </a:rPr>
              <a:t>   咨询处室：</a:t>
            </a:r>
            <a:r>
              <a:rPr lang="zh-CN" altLang="en-US">
                <a:solidFill>
                  <a:schemeClr val="tx1"/>
                </a:solidFill>
              </a:rPr>
              <a:t>两化融合处     67886927</a:t>
            </a:r>
            <a:endParaRPr lang="zh-CN" altLang="en-US">
              <a:solidFill>
                <a:schemeClr val="tx1"/>
              </a:solidFill>
            </a:endParaRPr>
          </a:p>
          <a:p>
            <a:pPr marL="0" algn="l">
              <a:buClrTx/>
              <a:buSzTx/>
            </a:pPr>
            <a:r>
              <a:rPr lang="zh-CN" altLang="en-US">
                <a:solidFill>
                  <a:schemeClr val="tx1"/>
                </a:solidFill>
              </a:rPr>
              <a:t>其他类</a:t>
            </a:r>
            <a:endParaRPr lang="zh-CN" altLang="en-US">
              <a:solidFill>
                <a:schemeClr val="tx1"/>
              </a:solidFill>
            </a:endParaRPr>
          </a:p>
          <a:p>
            <a:pPr marL="0" algn="l">
              <a:buClrTx/>
              <a:buSzTx/>
              <a:buNone/>
            </a:pPr>
            <a:r>
              <a:rPr lang="zh-CN" altLang="en-US">
                <a:solidFill>
                  <a:schemeClr val="tx1"/>
                </a:solidFill>
              </a:rPr>
              <a:t>   由市工信局对口处室负责</a:t>
            </a:r>
            <a:endParaRPr lang="zh-CN" altLang="en-US">
              <a:solidFill>
                <a:schemeClr val="tx1"/>
              </a:solidFill>
            </a:endParaRP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r>
              <a:rPr sz="3200">
                <a:sym typeface="+mn-ea"/>
              </a:rPr>
              <a:t>四、企业上云补贴</a:t>
            </a:r>
            <a:r>
              <a:rPr lang="en-US" altLang="zh-CN" sz="3200">
                <a:sym typeface="+mn-ea"/>
              </a:rPr>
              <a:t>—</a:t>
            </a:r>
            <a:r>
              <a:rPr sz="3200">
                <a:sym typeface="+mn-ea"/>
              </a:rPr>
              <a:t>政策标准</a:t>
            </a:r>
            <a:endParaRPr lang="zh-CN" altLang="en-US" sz="3200">
              <a:sym typeface="+mn-ea"/>
            </a:endParaRPr>
          </a:p>
        </p:txBody>
      </p:sp>
      <p:sp>
        <p:nvSpPr>
          <p:cNvPr id="3" name="内容占位符 2"/>
          <p:cNvSpPr>
            <a:spLocks noGrp="1"/>
          </p:cNvSpPr>
          <p:nvPr>
            <p:ph idx="1"/>
          </p:nvPr>
        </p:nvSpPr>
        <p:spPr/>
        <p:txBody>
          <a:bodyPr>
            <a:normAutofit fontScale="90000" lnSpcReduction="10000"/>
          </a:bodyPr>
          <a:p>
            <a:pPr marL="0" algn="l">
              <a:buClrTx/>
              <a:buSzTx/>
            </a:pPr>
            <a:r>
              <a:rPr>
                <a:solidFill>
                  <a:schemeClr val="tx1"/>
                </a:solidFill>
                <a:sym typeface="+mn-ea"/>
              </a:rPr>
              <a:t>1.支持范围</a:t>
            </a:r>
            <a:endParaRPr lang="zh-CN" altLang="en-US">
              <a:solidFill>
                <a:schemeClr val="tx1"/>
              </a:solidFill>
            </a:endParaRPr>
          </a:p>
          <a:p>
            <a:pPr marL="0" algn="l">
              <a:buClrTx/>
              <a:buSzTx/>
              <a:buNone/>
            </a:pPr>
            <a:r>
              <a:rPr>
                <a:solidFill>
                  <a:schemeClr val="tx1"/>
                </a:solidFill>
                <a:sym typeface="+mn-ea"/>
              </a:rPr>
              <a:t>     通过省企业上云服务商在郑企业（其中省移动、联通、电信由相应郑州分公司具体承担）开展上云业务，发生上云业务费用的郑州市企业。</a:t>
            </a:r>
            <a:endParaRPr lang="zh-CN" altLang="en-US">
              <a:solidFill>
                <a:schemeClr val="tx1"/>
              </a:solidFill>
            </a:endParaRPr>
          </a:p>
          <a:p>
            <a:pPr marL="0" algn="l">
              <a:buClrTx/>
              <a:buSzTx/>
            </a:pPr>
            <a:r>
              <a:rPr>
                <a:solidFill>
                  <a:schemeClr val="tx1"/>
                </a:solidFill>
                <a:sym typeface="+mn-ea"/>
              </a:rPr>
              <a:t>2.支持标准</a:t>
            </a:r>
            <a:endParaRPr lang="zh-CN" altLang="en-US">
              <a:solidFill>
                <a:schemeClr val="tx1"/>
              </a:solidFill>
            </a:endParaRPr>
          </a:p>
          <a:p>
            <a:pPr marL="0" algn="l">
              <a:buClrTx/>
              <a:buSzTx/>
              <a:buNone/>
            </a:pPr>
            <a:r>
              <a:rPr>
                <a:solidFill>
                  <a:schemeClr val="tx1"/>
                </a:solidFill>
                <a:sym typeface="+mn-ea"/>
              </a:rPr>
              <a:t>      按照不超过实际发生额的70%予以补贴，规模以上企业每年最高补贴100万元，规模以下企业每年最高补贴10万元。</a:t>
            </a:r>
            <a:endParaRPr>
              <a:solidFill>
                <a:schemeClr val="tx1"/>
              </a:solidFill>
              <a:sym typeface="+mn-ea"/>
            </a:endParaRPr>
          </a:p>
          <a:p>
            <a:pPr marL="0" indent="0">
              <a:buNone/>
            </a:pPr>
            <a:endParaRPr lang="zh-CN" altLang="en-US"/>
          </a:p>
          <a:p>
            <a:pPr marL="0" algn="l">
              <a:buClrTx/>
              <a:buSzTx/>
              <a:buNone/>
            </a:pPr>
            <a:r>
              <a:rPr lang="zh-CN" altLang="en-US">
                <a:solidFill>
                  <a:srgbClr val="FF0000"/>
                </a:solidFill>
              </a:rPr>
              <a:t>说明：</a:t>
            </a:r>
            <a:r>
              <a:rPr lang="zh-CN" altLang="en-US">
                <a:solidFill>
                  <a:schemeClr val="tx1"/>
                </a:solidFill>
              </a:rPr>
              <a:t>针对企业上云补贴企业数量多、补贴金额小的特点，为便利企业享受政策红利、提升企业上云贯性，采取两种方式进行补贴：</a:t>
            </a:r>
            <a:endParaRPr lang="zh-CN" altLang="en-US">
              <a:solidFill>
                <a:schemeClr val="tx1"/>
              </a:solidFill>
            </a:endParaRPr>
          </a:p>
          <a:p>
            <a:pPr marL="457200" lvl="2" algn="l" defTabSz="914400">
              <a:lnSpc>
                <a:spcPct val="130000"/>
              </a:lnSpc>
              <a:spcAft>
                <a:spcPts val="1000"/>
              </a:spcAft>
              <a:buClrTx/>
              <a:buSzTx/>
              <a:buFont typeface="Wingdings" panose="05000000000000000000" charset="0"/>
              <a:buChar char="Ø"/>
            </a:pPr>
            <a:r>
              <a:rPr sz="1800">
                <a:solidFill>
                  <a:schemeClr val="tx1"/>
                </a:solidFill>
                <a:sym typeface="+mn-ea"/>
              </a:rPr>
              <a:t>申报资金在10万元以上的规模以上企业，企业自行申报，申报主体为上云企业。</a:t>
            </a:r>
            <a:endParaRPr sz="1800">
              <a:solidFill>
                <a:schemeClr val="tx1"/>
              </a:solidFill>
              <a:sym typeface="+mn-ea"/>
            </a:endParaRPr>
          </a:p>
          <a:p>
            <a:pPr marL="457200" lvl="2" algn="l" defTabSz="914400">
              <a:lnSpc>
                <a:spcPct val="130000"/>
              </a:lnSpc>
              <a:spcAft>
                <a:spcPts val="1000"/>
              </a:spcAft>
              <a:buClrTx/>
              <a:buSzTx/>
              <a:buFont typeface="Wingdings" panose="05000000000000000000" charset="0"/>
              <a:buChar char="Ø"/>
            </a:pPr>
            <a:r>
              <a:rPr sz="1800">
                <a:solidFill>
                  <a:schemeClr val="tx1"/>
                </a:solidFill>
                <a:sym typeface="+mn-ea"/>
              </a:rPr>
              <a:t>规模以下企业和申报资金在10万元以下的规模以上企业，由企业上云服务商统一收集申报，相关资金由企业上云服务商代领代补，申报主体为上云服务商。</a:t>
            </a:r>
            <a:endParaRPr sz="1800">
              <a:solidFill>
                <a:schemeClr val="tx1"/>
              </a:solidFill>
              <a:sym typeface="+mn-ea"/>
            </a:endParaRPr>
          </a:p>
          <a:p>
            <a:pPr marL="457200" lvl="2" algn="l" defTabSz="914400">
              <a:lnSpc>
                <a:spcPct val="130000"/>
              </a:lnSpc>
              <a:spcAft>
                <a:spcPts val="1000"/>
              </a:spcAft>
              <a:buClrTx/>
              <a:buSzTx/>
              <a:buFont typeface="Wingdings" panose="05000000000000000000" charset="0"/>
              <a:buChar char="Ø"/>
            </a:pPr>
            <a:endParaRPr lang="zh-CN" altLang="en-US" sz="1800">
              <a:solidFill>
                <a:schemeClr val="tx1"/>
              </a:solidFill>
            </a:endParaRP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sz="3200">
                <a:sym typeface="+mn-ea"/>
              </a:rPr>
              <a:t>四、企业上云补贴</a:t>
            </a:r>
            <a:r>
              <a:rPr lang="en-US" altLang="zh-CN" sz="3200">
                <a:sym typeface="+mn-ea"/>
              </a:rPr>
              <a:t>—</a:t>
            </a:r>
            <a:r>
              <a:rPr sz="3200">
                <a:sym typeface="+mn-ea"/>
              </a:rPr>
              <a:t>申报材料</a:t>
            </a:r>
            <a:endParaRPr lang="zh-CN" altLang="en-US" sz="3200">
              <a:sym typeface="+mn-ea"/>
            </a:endParaRPr>
          </a:p>
        </p:txBody>
      </p:sp>
      <p:sp>
        <p:nvSpPr>
          <p:cNvPr id="3" name="内容占位符 2"/>
          <p:cNvSpPr>
            <a:spLocks noGrp="1"/>
          </p:cNvSpPr>
          <p:nvPr>
            <p:ph idx="1"/>
          </p:nvPr>
        </p:nvSpPr>
        <p:spPr/>
        <p:txBody>
          <a:bodyPr/>
          <a:p>
            <a:pPr marL="0" algn="l">
              <a:buClrTx/>
              <a:buSzTx/>
            </a:pPr>
            <a:r>
              <a:rPr>
                <a:solidFill>
                  <a:schemeClr val="tx1"/>
                </a:solidFill>
                <a:sym typeface="+mn-ea"/>
              </a:rPr>
              <a:t>共性材料</a:t>
            </a:r>
            <a:endParaRPr>
              <a:solidFill>
                <a:schemeClr val="tx1"/>
              </a:solidFill>
              <a:sym typeface="+mn-ea"/>
            </a:endParaRPr>
          </a:p>
          <a:p>
            <a:pPr marL="0" lvl="1" algn="l" defTabSz="914400">
              <a:lnSpc>
                <a:spcPct val="130000"/>
              </a:lnSpc>
              <a:spcAft>
                <a:spcPts val="1000"/>
              </a:spcAft>
              <a:buClrTx/>
              <a:buSzTx/>
              <a:buNone/>
            </a:pPr>
            <a:r>
              <a:rPr sz="1800">
                <a:solidFill>
                  <a:schemeClr val="tx1"/>
                </a:solidFill>
                <a:sym typeface="+mn-ea"/>
              </a:rPr>
              <a:t>1.奖补专项资金申报表1-7和表2；</a:t>
            </a:r>
            <a:endParaRPr lang="zh-CN" altLang="en-US" sz="1800">
              <a:solidFill>
                <a:schemeClr val="tx1"/>
              </a:solidFill>
            </a:endParaRPr>
          </a:p>
          <a:p>
            <a:pPr marL="0" lvl="1" algn="l" defTabSz="914400">
              <a:lnSpc>
                <a:spcPct val="130000"/>
              </a:lnSpc>
              <a:spcAft>
                <a:spcPts val="1000"/>
              </a:spcAft>
              <a:buClrTx/>
              <a:buSzTx/>
              <a:buNone/>
            </a:pPr>
            <a:r>
              <a:rPr sz="1800">
                <a:solidFill>
                  <a:schemeClr val="tx1"/>
                </a:solidFill>
                <a:sym typeface="+mn-ea"/>
              </a:rPr>
              <a:t>2.国家主管部门批准营业的证件复印件（“多证合一”，提供营业执照复印件）；</a:t>
            </a:r>
            <a:endParaRPr lang="zh-CN" altLang="en-US" sz="1800">
              <a:solidFill>
                <a:schemeClr val="tx1"/>
              </a:solidFill>
            </a:endParaRPr>
          </a:p>
          <a:p>
            <a:pPr marL="0" lvl="1" algn="l" defTabSz="914400">
              <a:lnSpc>
                <a:spcPct val="130000"/>
              </a:lnSpc>
              <a:spcAft>
                <a:spcPts val="1000"/>
              </a:spcAft>
              <a:buClrTx/>
              <a:buSzTx/>
              <a:buNone/>
            </a:pPr>
            <a:r>
              <a:rPr lang="en-US" altLang="zh-CN" sz="1800">
                <a:solidFill>
                  <a:schemeClr val="tx1"/>
                </a:solidFill>
                <a:sym typeface="+mn-ea"/>
              </a:rPr>
              <a:t>3</a:t>
            </a:r>
            <a:r>
              <a:rPr sz="1800">
                <a:solidFill>
                  <a:schemeClr val="tx1"/>
                </a:solidFill>
                <a:sym typeface="+mn-ea"/>
              </a:rPr>
              <a:t>.经会计师事务所审计的20</a:t>
            </a:r>
            <a:r>
              <a:rPr lang="en-US" altLang="zh-CN" sz="1800">
                <a:solidFill>
                  <a:schemeClr val="tx1"/>
                </a:solidFill>
                <a:sym typeface="+mn-ea"/>
              </a:rPr>
              <a:t>20</a:t>
            </a:r>
            <a:r>
              <a:rPr sz="1800">
                <a:solidFill>
                  <a:schemeClr val="tx1"/>
                </a:solidFill>
                <a:sym typeface="+mn-ea"/>
              </a:rPr>
              <a:t>年度审计报告（带验证码或防伪标识）；</a:t>
            </a:r>
            <a:endParaRPr lang="zh-CN" altLang="en-US" sz="1800">
              <a:solidFill>
                <a:schemeClr val="tx1"/>
              </a:solidFill>
            </a:endParaRPr>
          </a:p>
          <a:p>
            <a:pPr marL="0" indent="0">
              <a:buNone/>
            </a:pPr>
            <a:endParaRPr lang="zh-CN" altLang="en-US"/>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sz="3200">
                <a:sym typeface="+mn-ea"/>
              </a:rPr>
              <a:t>四、企业上云补贴</a:t>
            </a:r>
            <a:r>
              <a:rPr lang="en-US" altLang="zh-CN" sz="3200">
                <a:sym typeface="+mn-ea"/>
              </a:rPr>
              <a:t>—</a:t>
            </a:r>
            <a:r>
              <a:rPr sz="3200">
                <a:sym typeface="+mn-ea"/>
              </a:rPr>
              <a:t>申报材料</a:t>
            </a:r>
            <a:endParaRPr lang="zh-CN" altLang="en-US" sz="3200">
              <a:sym typeface="+mn-ea"/>
            </a:endParaRPr>
          </a:p>
        </p:txBody>
      </p:sp>
      <p:sp>
        <p:nvSpPr>
          <p:cNvPr id="3" name="内容占位符 2"/>
          <p:cNvSpPr>
            <a:spLocks noGrp="1"/>
          </p:cNvSpPr>
          <p:nvPr>
            <p:ph idx="1"/>
          </p:nvPr>
        </p:nvSpPr>
        <p:spPr>
          <a:xfrm>
            <a:off x="608330" y="1490345"/>
            <a:ext cx="10968990" cy="2658745"/>
          </a:xfrm>
        </p:spPr>
        <p:txBody>
          <a:bodyPr>
            <a:normAutofit fontScale="90000" lnSpcReduction="10000"/>
          </a:bodyPr>
          <a:p>
            <a:pPr marL="0" algn="l">
              <a:buClrTx/>
              <a:buSzTx/>
            </a:pPr>
            <a:r>
              <a:rPr>
                <a:solidFill>
                  <a:schemeClr val="tx1"/>
                </a:solidFill>
                <a:sym typeface="+mn-ea"/>
              </a:rPr>
              <a:t>自行申报模式：</a:t>
            </a:r>
            <a:endParaRPr>
              <a:solidFill>
                <a:schemeClr val="tx1"/>
              </a:solidFill>
              <a:sym typeface="+mn-ea"/>
            </a:endParaRPr>
          </a:p>
          <a:p>
            <a:pPr marL="0" algn="l">
              <a:buClrTx/>
              <a:buSzTx/>
              <a:buNone/>
            </a:pPr>
            <a:r>
              <a:rPr>
                <a:solidFill>
                  <a:schemeClr val="tx1"/>
                </a:solidFill>
                <a:sym typeface="+mn-ea"/>
              </a:rPr>
              <a:t>申报资金在10万元以上的规模以上企业</a:t>
            </a:r>
            <a:endParaRPr lang="zh-CN" altLang="en-US">
              <a:solidFill>
                <a:schemeClr val="tx1"/>
              </a:solidFill>
            </a:endParaRPr>
          </a:p>
          <a:p>
            <a:pPr marL="0" lvl="1" algn="l" defTabSz="914400">
              <a:lnSpc>
                <a:spcPct val="130000"/>
              </a:lnSpc>
              <a:spcAft>
                <a:spcPts val="1000"/>
              </a:spcAft>
              <a:buClrTx/>
              <a:buSzTx/>
              <a:buNone/>
            </a:pPr>
            <a:r>
              <a:rPr sz="1800">
                <a:solidFill>
                  <a:schemeClr val="tx1"/>
                </a:solidFill>
                <a:sym typeface="+mn-ea"/>
              </a:rPr>
              <a:t>（1）规模以上企业自证材料（统计联网直报平台企业年报截图，带组织机构代码）；</a:t>
            </a:r>
            <a:endParaRPr lang="zh-CN" altLang="en-US" sz="1800">
              <a:solidFill>
                <a:schemeClr val="tx1"/>
              </a:solidFill>
            </a:endParaRPr>
          </a:p>
          <a:p>
            <a:pPr marL="0" lvl="1" algn="l" defTabSz="914400">
              <a:lnSpc>
                <a:spcPct val="130000"/>
              </a:lnSpc>
              <a:spcAft>
                <a:spcPts val="1000"/>
              </a:spcAft>
              <a:buClrTx/>
              <a:buSzTx/>
              <a:buNone/>
            </a:pPr>
            <a:r>
              <a:rPr sz="1800">
                <a:solidFill>
                  <a:schemeClr val="tx1"/>
                </a:solidFill>
                <a:sym typeface="+mn-ea"/>
              </a:rPr>
              <a:t>（2）企业与云服务商签订的合同、发票及资金支付凭证；</a:t>
            </a:r>
            <a:endParaRPr sz="1800">
              <a:solidFill>
                <a:schemeClr val="tx1"/>
              </a:solidFill>
              <a:sym typeface="+mn-ea"/>
            </a:endParaRPr>
          </a:p>
          <a:p>
            <a:pPr marL="0" lvl="1" algn="l" defTabSz="914400">
              <a:lnSpc>
                <a:spcPct val="130000"/>
              </a:lnSpc>
              <a:spcAft>
                <a:spcPts val="1000"/>
              </a:spcAft>
              <a:buClrTx/>
              <a:buSzTx/>
              <a:buNone/>
            </a:pPr>
            <a:r>
              <a:rPr sz="1800">
                <a:solidFill>
                  <a:schemeClr val="tx1"/>
                </a:solidFill>
                <a:sym typeface="+mn-ea"/>
              </a:rPr>
              <a:t>        涉及多个服务商的，分别提供</a:t>
            </a:r>
            <a:endParaRPr lang="zh-CN" altLang="en-US" sz="1800">
              <a:solidFill>
                <a:schemeClr val="tx1"/>
              </a:solidFill>
            </a:endParaRPr>
          </a:p>
          <a:p>
            <a:pPr marL="0" lvl="1" algn="l" defTabSz="914400">
              <a:lnSpc>
                <a:spcPct val="130000"/>
              </a:lnSpc>
              <a:spcAft>
                <a:spcPts val="1000"/>
              </a:spcAft>
              <a:buClrTx/>
              <a:buSzTx/>
              <a:buNone/>
            </a:pPr>
            <a:r>
              <a:rPr sz="1800">
                <a:solidFill>
                  <a:schemeClr val="tx1"/>
                </a:solidFill>
                <a:sym typeface="+mn-ea"/>
              </a:rPr>
              <a:t>（3）上云业务名录及用途说明。</a:t>
            </a:r>
            <a:endParaRPr lang="zh-CN" altLang="en-US" sz="1800">
              <a:solidFill>
                <a:schemeClr val="tx1"/>
              </a:solidFill>
            </a:endParaRPr>
          </a:p>
          <a:p>
            <a:pPr marL="0" indent="0">
              <a:buNone/>
            </a:pPr>
            <a:endParaRPr lang="zh-CN" altLang="en-US" sz="1800">
              <a:solidFill>
                <a:schemeClr val="tx1"/>
              </a:solidFill>
            </a:endParaRPr>
          </a:p>
        </p:txBody>
      </p:sp>
      <p:sp>
        <p:nvSpPr>
          <p:cNvPr id="100" name="文本框 99"/>
          <p:cNvSpPr txBox="1"/>
          <p:nvPr/>
        </p:nvSpPr>
        <p:spPr>
          <a:xfrm>
            <a:off x="884555" y="4077335"/>
            <a:ext cx="10384155" cy="614045"/>
          </a:xfrm>
          <a:prstGeom prst="rect">
            <a:avLst/>
          </a:prstGeom>
          <a:noFill/>
          <a:ln w="9525">
            <a:noFill/>
          </a:ln>
        </p:spPr>
        <p:txBody>
          <a:bodyPr wrap="square">
            <a:spAutoFit/>
          </a:bodyPr>
          <a:p>
            <a:pPr indent="0" algn="ctr"/>
            <a:r>
              <a:rPr lang="zh-CN" sz="2200" b="0">
                <a:ea typeface="仿宋_GB2312" panose="02010609030101010101" charset="-122"/>
              </a:rPr>
              <a:t>企业上云资金申请明细表（上云企业版）</a:t>
            </a:r>
            <a:endParaRPr lang="zh-CN" sz="2200" b="0">
              <a:ea typeface="仿宋_GB2312" panose="02010609030101010101" charset="-122"/>
            </a:endParaRPr>
          </a:p>
          <a:p>
            <a:pPr indent="0" algn="l"/>
            <a:r>
              <a:rPr lang="zh-CN" sz="1200" b="0">
                <a:ea typeface="仿宋_GB2312" panose="02010609030101010101" charset="-122"/>
              </a:rPr>
              <a:t>申报企业（盖章）</a:t>
            </a:r>
            <a:endParaRPr lang="zh-CN" altLang="en-US"/>
          </a:p>
        </p:txBody>
      </p:sp>
      <p:graphicFrame>
        <p:nvGraphicFramePr>
          <p:cNvPr id="4" name="表格 3"/>
          <p:cNvGraphicFramePr/>
          <p:nvPr>
            <p:custDataLst>
              <p:tags r:id="rId1"/>
            </p:custDataLst>
          </p:nvPr>
        </p:nvGraphicFramePr>
        <p:xfrm>
          <a:off x="904240" y="4691380"/>
          <a:ext cx="10384155" cy="2137410"/>
        </p:xfrm>
        <a:graphic>
          <a:graphicData uri="http://schemas.openxmlformats.org/drawingml/2006/table">
            <a:tbl>
              <a:tblPr firstRow="1" bandRow="1">
                <a:tableStyleId>{5940675A-B579-460E-94D1-54222C63F5DA}</a:tableStyleId>
              </a:tblPr>
              <a:tblGrid>
                <a:gridCol w="548005"/>
                <a:gridCol w="1596390"/>
                <a:gridCol w="996950"/>
                <a:gridCol w="1026795"/>
                <a:gridCol w="1075690"/>
                <a:gridCol w="954405"/>
                <a:gridCol w="1019810"/>
                <a:gridCol w="1769110"/>
                <a:gridCol w="1397000"/>
              </a:tblGrid>
              <a:tr h="423545">
                <a:tc rowSpan="2">
                  <a:txBody>
                    <a:bodyPr/>
                    <a:p>
                      <a:pPr indent="0" algn="ctr">
                        <a:buNone/>
                      </a:pPr>
                      <a:r>
                        <a:rPr lang="en-US" sz="1200" b="0">
                          <a:solidFill>
                            <a:schemeClr val="tx1"/>
                          </a:solidFill>
                          <a:latin typeface="黑体" panose="02010609060101010101" charset="-122"/>
                          <a:ea typeface="黑体" panose="02010609060101010101" charset="-122"/>
                          <a:cs typeface="黑体" panose="02010609060101010101" charset="-122"/>
                        </a:rPr>
                        <a:t>序号</a:t>
                      </a:r>
                      <a:endParaRPr lang="en-US" altLang="en-US" sz="1200" b="0">
                        <a:solidFill>
                          <a:schemeClr val="tx1"/>
                        </a:solidFill>
                        <a:latin typeface="黑体" panose="02010609060101010101" charset="-122"/>
                        <a:ea typeface="黑体" panose="02010609060101010101" charset="-122"/>
                        <a:cs typeface="黑体" panose="02010609060101010101" charset="-122"/>
                      </a:endParaRPr>
                    </a:p>
                  </a:txBody>
                  <a:tcPr marL="68580" marR="68580" marT="0" marB="0"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rowSpan="2">
                  <a:txBody>
                    <a:bodyPr/>
                    <a:p>
                      <a:pPr indent="0" algn="ctr">
                        <a:buNone/>
                      </a:pPr>
                      <a:r>
                        <a:rPr lang="en-US" sz="1200" b="0">
                          <a:solidFill>
                            <a:schemeClr val="tx1"/>
                          </a:solidFill>
                          <a:latin typeface="黑体" panose="02010609060101010101" charset="-122"/>
                          <a:ea typeface="黑体" panose="02010609060101010101" charset="-122"/>
                          <a:cs typeface="黑体" panose="02010609060101010101" charset="-122"/>
                        </a:rPr>
                        <a:t>云服务商</a:t>
                      </a:r>
                      <a:endParaRPr lang="en-US" altLang="en-US" sz="1200" b="0">
                        <a:solidFill>
                          <a:schemeClr val="tx1"/>
                        </a:solidFill>
                        <a:latin typeface="黑体" panose="02010609060101010101" charset="-122"/>
                        <a:ea typeface="黑体" panose="02010609060101010101" charset="-122"/>
                        <a:cs typeface="黑体" panose="02010609060101010101" charset="-122"/>
                      </a:endParaRPr>
                    </a:p>
                  </a:txBody>
                  <a:tcPr marL="68580" marR="68580" marT="0" marB="0"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3">
                  <a:txBody>
                    <a:bodyPr/>
                    <a:p>
                      <a:pPr indent="0" algn="ctr">
                        <a:buNone/>
                      </a:pPr>
                      <a:r>
                        <a:rPr lang="en-US" sz="1200" b="0">
                          <a:solidFill>
                            <a:schemeClr val="tx1"/>
                          </a:solidFill>
                          <a:latin typeface="黑体" panose="02010609060101010101" charset="-122"/>
                          <a:ea typeface="黑体" panose="02010609060101010101" charset="-122"/>
                          <a:cs typeface="黑体" panose="02010609060101010101" charset="-122"/>
                        </a:rPr>
                        <a:t>合同</a:t>
                      </a:r>
                      <a:endParaRPr lang="en-US" altLang="en-US" sz="1200" b="0">
                        <a:solidFill>
                          <a:schemeClr val="tx1"/>
                        </a:solidFill>
                        <a:latin typeface="黑体" panose="02010609060101010101" charset="-122"/>
                        <a:ea typeface="黑体" panose="02010609060101010101" charset="-122"/>
                        <a:cs typeface="黑体" panose="02010609060101010101" charset="-122"/>
                      </a:endParaRPr>
                    </a:p>
                  </a:txBody>
                  <a:tcPr marL="68580" marR="68580" marT="0" marB="0"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rowSpan="2">
                  <a:txBody>
                    <a:bodyPr/>
                    <a:p>
                      <a:pPr indent="0" algn="ctr">
                        <a:buNone/>
                      </a:pPr>
                      <a:r>
                        <a:rPr lang="en-US" sz="1200" b="0">
                          <a:solidFill>
                            <a:schemeClr val="tx1"/>
                          </a:solidFill>
                          <a:latin typeface="黑体" panose="02010609060101010101" charset="-122"/>
                          <a:ea typeface="黑体" panose="02010609060101010101" charset="-122"/>
                          <a:cs typeface="黑体" panose="02010609060101010101" charset="-122"/>
                        </a:rPr>
                        <a:t>发票号</a:t>
                      </a:r>
                      <a:endParaRPr lang="en-US" altLang="en-US" sz="1200" b="0">
                        <a:solidFill>
                          <a:schemeClr val="tx1"/>
                        </a:solidFill>
                        <a:latin typeface="黑体" panose="02010609060101010101" charset="-122"/>
                        <a:ea typeface="黑体" panose="02010609060101010101" charset="-122"/>
                        <a:cs typeface="黑体" panose="02010609060101010101" charset="-122"/>
                      </a:endParaRPr>
                    </a:p>
                  </a:txBody>
                  <a:tcPr marL="68580" marR="68580" marT="0" marB="0"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rowSpan="2">
                  <a:txBody>
                    <a:bodyPr/>
                    <a:p>
                      <a:pPr indent="0" algn="ctr">
                        <a:buNone/>
                      </a:pPr>
                      <a:r>
                        <a:rPr lang="en-US" sz="1200" b="0">
                          <a:solidFill>
                            <a:schemeClr val="tx1"/>
                          </a:solidFill>
                          <a:latin typeface="黑体" panose="02010609060101010101" charset="-122"/>
                          <a:ea typeface="黑体" panose="02010609060101010101" charset="-122"/>
                          <a:cs typeface="黑体" panose="02010609060101010101" charset="-122"/>
                        </a:rPr>
                        <a:t>发票金额</a:t>
                      </a:r>
                      <a:endParaRPr lang="en-US" altLang="en-US" sz="1200" b="0">
                        <a:solidFill>
                          <a:schemeClr val="tx1"/>
                        </a:solidFill>
                        <a:latin typeface="黑体" panose="02010609060101010101" charset="-122"/>
                        <a:ea typeface="黑体" panose="02010609060101010101" charset="-122"/>
                        <a:cs typeface="黑体" panose="02010609060101010101" charset="-122"/>
                      </a:endParaRPr>
                    </a:p>
                  </a:txBody>
                  <a:tcPr marL="68580" marR="68580" marT="0" marB="0"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a:solidFill>
                        <a:schemeClr val="tx1"/>
                      </a:solidFill>
                      <a:prstDash val="solid"/>
                    </a:lnB>
                    <a:lnTlToBr>
                      <a:noFill/>
                    </a:lnTlToBr>
                    <a:lnBlToTr>
                      <a:noFill/>
                    </a:lnBlToTr>
                    <a:noFill/>
                  </a:tcPr>
                </a:tc>
                <a:tc rowSpan="2">
                  <a:txBody>
                    <a:bodyPr/>
                    <a:p>
                      <a:pPr indent="0" algn="ctr">
                        <a:buNone/>
                      </a:pPr>
                      <a:r>
                        <a:rPr lang="en-US" sz="1200" b="0">
                          <a:solidFill>
                            <a:schemeClr val="tx1"/>
                          </a:solidFill>
                          <a:latin typeface="黑体" panose="02010609060101010101" charset="-122"/>
                          <a:ea typeface="黑体" panose="02010609060101010101" charset="-122"/>
                          <a:cs typeface="黑体" panose="02010609060101010101" charset="-122"/>
                        </a:rPr>
                        <a:t>符合本次申报区间金额（不含税）</a:t>
                      </a:r>
                      <a:endParaRPr lang="en-US" altLang="en-US" sz="1200" b="0">
                        <a:solidFill>
                          <a:schemeClr val="tx1"/>
                        </a:solidFill>
                        <a:latin typeface="黑体" panose="02010609060101010101" charset="-122"/>
                        <a:ea typeface="黑体" panose="02010609060101010101" charset="-122"/>
                        <a:cs typeface="黑体" panose="02010609060101010101" charset="-122"/>
                      </a:endParaRPr>
                    </a:p>
                  </a:txBody>
                  <a:tcPr marL="68580" marR="68580" marT="0" marB="0"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a:solidFill>
                        <a:schemeClr val="tx1"/>
                      </a:solidFill>
                      <a:prstDash val="solid"/>
                    </a:lnB>
                    <a:lnTlToBr>
                      <a:noFill/>
                    </a:lnTlToBr>
                    <a:lnBlToTr>
                      <a:noFill/>
                    </a:lnBlToTr>
                    <a:noFill/>
                  </a:tcPr>
                </a:tc>
                <a:tc rowSpan="2">
                  <a:txBody>
                    <a:bodyPr/>
                    <a:p>
                      <a:pPr indent="0" algn="ctr">
                        <a:buNone/>
                      </a:pPr>
                      <a:r>
                        <a:rPr lang="en-US" sz="1200" b="0">
                          <a:solidFill>
                            <a:schemeClr val="tx1"/>
                          </a:solidFill>
                          <a:latin typeface="黑体" panose="02010609060101010101" charset="-122"/>
                          <a:ea typeface="黑体" panose="02010609060101010101" charset="-122"/>
                          <a:cs typeface="黑体" panose="02010609060101010101" charset="-122"/>
                        </a:rPr>
                        <a:t>备注</a:t>
                      </a:r>
                      <a:endParaRPr lang="en-US" altLang="en-US" sz="1200" b="0">
                        <a:solidFill>
                          <a:schemeClr val="tx1"/>
                        </a:solidFill>
                        <a:latin typeface="黑体" panose="02010609060101010101" charset="-122"/>
                        <a:ea typeface="黑体" panose="02010609060101010101" charset="-122"/>
                        <a:cs typeface="黑体" panose="02010609060101010101" charset="-122"/>
                      </a:endParaRPr>
                    </a:p>
                  </a:txBody>
                  <a:tcPr marL="68580" marR="68580" marT="0" marB="0"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220345">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a:txBody>
                    <a:bodyPr/>
                    <a:p>
                      <a:pPr indent="0" algn="ctr">
                        <a:buNone/>
                      </a:pPr>
                      <a:r>
                        <a:rPr lang="en-US" sz="1200" b="0">
                          <a:solidFill>
                            <a:schemeClr val="tx1"/>
                          </a:solidFill>
                          <a:latin typeface="黑体" panose="02010609060101010101" charset="-122"/>
                          <a:ea typeface="黑体" panose="02010609060101010101" charset="-122"/>
                          <a:cs typeface="黑体" panose="02010609060101010101" charset="-122"/>
                        </a:rPr>
                        <a:t>合同编号</a:t>
                      </a:r>
                      <a:endParaRPr lang="en-US" altLang="en-US" sz="1200" b="0">
                        <a:solidFill>
                          <a:schemeClr val="tx1"/>
                        </a:solidFill>
                        <a:latin typeface="黑体" panose="02010609060101010101" charset="-122"/>
                        <a:ea typeface="黑体" panose="02010609060101010101" charset="-122"/>
                        <a:cs typeface="黑体" panose="02010609060101010101" charset="-122"/>
                      </a:endParaRPr>
                    </a:p>
                  </a:txBody>
                  <a:tcPr marL="68580" marR="68580" marT="0" marB="0"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indent="0" algn="ctr">
                        <a:buNone/>
                      </a:pPr>
                      <a:r>
                        <a:rPr lang="en-US" sz="1200" b="0">
                          <a:solidFill>
                            <a:schemeClr val="tx1"/>
                          </a:solidFill>
                          <a:latin typeface="黑体" panose="02010609060101010101" charset="-122"/>
                          <a:ea typeface="黑体" panose="02010609060101010101" charset="-122"/>
                          <a:cs typeface="黑体" panose="02010609060101010101" charset="-122"/>
                        </a:rPr>
                        <a:t>起止时间</a:t>
                      </a:r>
                      <a:endParaRPr lang="en-US" altLang="en-US" sz="1200" b="0">
                        <a:solidFill>
                          <a:schemeClr val="tx1"/>
                        </a:solidFill>
                        <a:latin typeface="黑体" panose="02010609060101010101" charset="-122"/>
                        <a:ea typeface="黑体" panose="02010609060101010101" charset="-122"/>
                        <a:cs typeface="黑体" panose="02010609060101010101" charset="-122"/>
                      </a:endParaRPr>
                    </a:p>
                  </a:txBody>
                  <a:tcPr marL="68580" marR="68580" marT="0" marB="0"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indent="0" algn="ctr">
                        <a:buNone/>
                      </a:pPr>
                      <a:r>
                        <a:rPr lang="en-US" sz="1200" b="0">
                          <a:solidFill>
                            <a:schemeClr val="tx1"/>
                          </a:solidFill>
                          <a:latin typeface="黑体" panose="02010609060101010101" charset="-122"/>
                          <a:ea typeface="黑体" panose="02010609060101010101" charset="-122"/>
                          <a:cs typeface="黑体" panose="02010609060101010101" charset="-122"/>
                        </a:rPr>
                        <a:t>金额</a:t>
                      </a:r>
                      <a:endParaRPr lang="en-US" altLang="en-US" sz="1200" b="0">
                        <a:solidFill>
                          <a:schemeClr val="tx1"/>
                        </a:solidFill>
                        <a:latin typeface="黑体" panose="02010609060101010101" charset="-122"/>
                        <a:ea typeface="黑体" panose="02010609060101010101" charset="-122"/>
                        <a:cs typeface="黑体" panose="02010609060101010101" charset="-122"/>
                      </a:endParaRPr>
                    </a:p>
                  </a:txBody>
                  <a:tcPr marL="68580" marR="68580" marT="0" marB="0"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a:solidFill>
                        <a:schemeClr val="tx1"/>
                      </a:solidFill>
                      <a:prstDash val="solid"/>
                    </a:lnB>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a:solidFill>
                        <a:schemeClr val="tx1"/>
                      </a:solidFill>
                      <a:prstDash val="solid"/>
                    </a:lnB>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r>
              <a:tr h="1013460">
                <a:tc>
                  <a:txBody>
                    <a:bodyPr/>
                    <a:p>
                      <a:pPr indent="0">
                        <a:buNone/>
                      </a:pPr>
                      <a:r>
                        <a:rPr lang="en-US" sz="1100" b="0">
                          <a:solidFill>
                            <a:schemeClr val="tx1"/>
                          </a:solidFill>
                          <a:latin typeface="仿宋_GB2312" panose="02010609030101010101" charset="-122"/>
                          <a:ea typeface="仿宋_GB2312" panose="02010609030101010101" charset="-122"/>
                          <a:cs typeface="仿宋_GB2312" panose="02010609030101010101" charset="-122"/>
                        </a:rPr>
                        <a:t>　</a:t>
                      </a:r>
                      <a:endParaRPr lang="en-US" altLang="en-US" sz="1100" b="0">
                        <a:solidFill>
                          <a:schemeClr val="tx1"/>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indent="0">
                        <a:buNone/>
                      </a:pPr>
                      <a:r>
                        <a:rPr lang="en-US" sz="1400" b="0">
                          <a:solidFill>
                            <a:schemeClr val="tx1"/>
                          </a:solidFill>
                          <a:latin typeface="宋体" panose="02010600030101010101" pitchFamily="2" charset="-122"/>
                          <a:ea typeface="宋体" panose="02010600030101010101" pitchFamily="2" charset="-122"/>
                          <a:cs typeface="宋体" panose="02010600030101010101" pitchFamily="2" charset="-122"/>
                        </a:rPr>
                        <a:t>　</a:t>
                      </a:r>
                      <a:r>
                        <a:rPr lang="zh-CN" altLang="en-US" sz="1400" b="0">
                          <a:solidFill>
                            <a:schemeClr val="tx1"/>
                          </a:solidFill>
                          <a:latin typeface="宋体" panose="02010600030101010101" pitchFamily="2" charset="-122"/>
                          <a:ea typeface="宋体" panose="02010600030101010101" pitchFamily="2" charset="-122"/>
                          <a:cs typeface="宋体" panose="02010600030101010101" pitchFamily="2" charset="-122"/>
                        </a:rPr>
                        <a:t>云服务商需为</a:t>
                      </a:r>
                      <a:r>
                        <a:rPr lang="zh-CN" altLang="en-US" sz="1400" b="0">
                          <a:solidFill>
                            <a:srgbClr val="FF0000"/>
                          </a:solidFill>
                          <a:latin typeface="宋体" panose="02010600030101010101" pitchFamily="2" charset="-122"/>
                          <a:ea typeface="宋体" panose="02010600030101010101" pitchFamily="2" charset="-122"/>
                          <a:cs typeface="宋体" panose="02010600030101010101" pitchFamily="2" charset="-122"/>
                        </a:rPr>
                        <a:t>河南省认定的在郑云平台服务商</a:t>
                      </a:r>
                      <a:r>
                        <a:rPr lang="zh-CN" altLang="en-US" sz="1400" b="0">
                          <a:solidFill>
                            <a:schemeClr val="tx1"/>
                          </a:solidFill>
                          <a:latin typeface="宋体" panose="02010600030101010101" pitchFamily="2" charset="-122"/>
                          <a:ea typeface="宋体" panose="02010600030101010101" pitchFamily="2" charset="-122"/>
                          <a:cs typeface="宋体" panose="02010600030101010101" pitchFamily="2" charset="-122"/>
                        </a:rPr>
                        <a:t>，</a:t>
                      </a:r>
                      <a:r>
                        <a:rPr lang="en-US" sz="1400" b="0">
                          <a:solidFill>
                            <a:schemeClr val="tx1"/>
                          </a:solidFill>
                          <a:latin typeface="宋体" panose="02010600030101010101" pitchFamily="2" charset="-122"/>
                          <a:ea typeface="宋体" panose="02010600030101010101" pitchFamily="2" charset="-122"/>
                          <a:cs typeface="宋体" panose="02010600030101010101" pitchFamily="2" charset="-122"/>
                        </a:rPr>
                        <a:t>按照不同服务商分开填写。</a:t>
                      </a:r>
                      <a:endParaRPr lang="en-US" sz="1400" b="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indent="0">
                        <a:buNone/>
                      </a:pPr>
                      <a:r>
                        <a:rPr lang="en-US" sz="1100" b="0">
                          <a:solidFill>
                            <a:schemeClr val="tx1"/>
                          </a:solidFill>
                          <a:latin typeface="仿宋_GB2312" panose="02010609030101010101" charset="-122"/>
                          <a:ea typeface="仿宋_GB2312" panose="02010609030101010101" charset="-122"/>
                          <a:cs typeface="仿宋_GB2312" panose="02010609030101010101" charset="-122"/>
                        </a:rPr>
                        <a:t>　</a:t>
                      </a:r>
                      <a:r>
                        <a:rPr lang="en-US" sz="1400" b="0">
                          <a:solidFill>
                            <a:schemeClr val="tx1"/>
                          </a:solidFill>
                          <a:latin typeface="宋体" panose="02010600030101010101" pitchFamily="2" charset="-122"/>
                          <a:ea typeface="宋体" panose="02010600030101010101" pitchFamily="2" charset="-122"/>
                          <a:cs typeface="宋体" panose="02010600030101010101" pitchFamily="2" charset="-122"/>
                        </a:rPr>
                        <a:t>多份合同分开填写</a:t>
                      </a:r>
                      <a:endParaRPr lang="en-US" sz="1400" b="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indent="0">
                        <a:buNone/>
                      </a:pPr>
                      <a:r>
                        <a:rPr lang="en-US" sz="1100" b="0">
                          <a:solidFill>
                            <a:schemeClr val="tx1"/>
                          </a:solidFill>
                          <a:latin typeface="仿宋_GB2312" panose="02010609030101010101" charset="-122"/>
                          <a:ea typeface="仿宋_GB2312" panose="02010609030101010101" charset="-122"/>
                          <a:cs typeface="仿宋_GB2312" panose="02010609030101010101" charset="-122"/>
                        </a:rPr>
                        <a:t> </a:t>
                      </a:r>
                      <a:r>
                        <a:rPr lang="en-US" sz="1400" b="0">
                          <a:solidFill>
                            <a:schemeClr val="tx1"/>
                          </a:solidFill>
                          <a:latin typeface="宋体" panose="02010600030101010101" pitchFamily="2" charset="-122"/>
                          <a:ea typeface="宋体" panose="02010600030101010101" pitchFamily="2" charset="-122"/>
                          <a:cs typeface="宋体" panose="02010600030101010101" pitchFamily="2" charset="-122"/>
                        </a:rPr>
                        <a:t>合同约定的起止年限</a:t>
                      </a:r>
                      <a:endParaRPr lang="en-US" sz="1400" b="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indent="0" algn="ctr">
                        <a:buNone/>
                      </a:pPr>
                      <a:r>
                        <a:rPr lang="en-US" sz="1400" b="0">
                          <a:solidFill>
                            <a:schemeClr val="tx1"/>
                          </a:solidFill>
                          <a:latin typeface="宋体" panose="02010600030101010101" pitchFamily="2" charset="-122"/>
                          <a:ea typeface="宋体" panose="02010600030101010101" pitchFamily="2" charset="-122"/>
                          <a:cs typeface="宋体" panose="02010600030101010101" pitchFamily="2" charset="-122"/>
                        </a:rPr>
                        <a:t>截止目前该合同对应的发票</a:t>
                      </a:r>
                      <a:r>
                        <a:rPr lang="zh-CN" altLang="en-US" sz="1400" b="0">
                          <a:solidFill>
                            <a:schemeClr val="tx1"/>
                          </a:solidFill>
                          <a:latin typeface="宋体" panose="02010600030101010101" pitchFamily="2" charset="-122"/>
                          <a:ea typeface="宋体" panose="02010600030101010101" pitchFamily="2" charset="-122"/>
                          <a:cs typeface="宋体" panose="02010600030101010101" pitchFamily="2" charset="-122"/>
                        </a:rPr>
                        <a:t>金额。</a:t>
                      </a:r>
                      <a:r>
                        <a:rPr lang="en-US" sz="1400" b="0">
                          <a:solidFill>
                            <a:schemeClr val="tx1"/>
                          </a:solidFill>
                          <a:latin typeface="宋体" panose="02010600030101010101" pitchFamily="2" charset="-122"/>
                          <a:ea typeface="宋体" panose="02010600030101010101" pitchFamily="2" charset="-122"/>
                          <a:cs typeface="宋体" panose="02010600030101010101" pitchFamily="2" charset="-122"/>
                        </a:rPr>
                        <a:t> </a:t>
                      </a:r>
                      <a:endParaRPr lang="en-US" sz="1400" b="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indent="0">
                        <a:buNone/>
                      </a:pPr>
                      <a:r>
                        <a:rPr lang="en-US" sz="1100" b="0">
                          <a:solidFill>
                            <a:schemeClr val="tx1"/>
                          </a:solidFill>
                          <a:latin typeface="仿宋_GB2312" panose="02010609030101010101" charset="-122"/>
                          <a:ea typeface="仿宋_GB2312" panose="02010609030101010101" charset="-122"/>
                          <a:cs typeface="仿宋_GB2312" panose="02010609030101010101" charset="-122"/>
                        </a:rPr>
                        <a:t> </a:t>
                      </a:r>
                      <a:endParaRPr lang="en-US" altLang="en-US" sz="1100" b="0">
                        <a:solidFill>
                          <a:schemeClr val="tx1"/>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indent="0">
                        <a:buNone/>
                      </a:pPr>
                      <a:r>
                        <a:rPr lang="en-US" sz="1100" b="0">
                          <a:solidFill>
                            <a:schemeClr val="tx1"/>
                          </a:solidFill>
                          <a:latin typeface="仿宋_GB2312" panose="02010609030101010101" charset="-122"/>
                          <a:ea typeface="仿宋_GB2312" panose="02010609030101010101" charset="-122"/>
                          <a:cs typeface="仿宋_GB2312" panose="02010609030101010101" charset="-122"/>
                        </a:rPr>
                        <a:t> </a:t>
                      </a:r>
                      <a:endParaRPr lang="en-US" altLang="en-US" sz="1100" b="0">
                        <a:solidFill>
                          <a:schemeClr val="tx1"/>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a:solidFill>
                        <a:schemeClr val="tx1"/>
                      </a:solidFill>
                      <a:prstDash val="solid"/>
                    </a:lnT>
                    <a:lnB w="12700" cap="flat" cmpd="sng">
                      <a:solidFill>
                        <a:schemeClr val="tx1"/>
                      </a:solidFill>
                      <a:prstDash val="solid"/>
                      <a:headEnd type="none" w="med" len="med"/>
                      <a:tailEnd type="none" w="med" len="med"/>
                    </a:lnB>
                    <a:lnTlToBr>
                      <a:noFill/>
                    </a:lnTlToBr>
                    <a:lnBlToTr>
                      <a:noFill/>
                    </a:lnBlToTr>
                    <a:noFill/>
                  </a:tcPr>
                </a:tc>
                <a:tc>
                  <a:txBody>
                    <a:bodyPr/>
                    <a:p>
                      <a:pPr indent="0">
                        <a:buNone/>
                      </a:pPr>
                      <a:r>
                        <a:rPr lang="zh-CN" altLang="en-US" sz="1400" b="0">
                          <a:solidFill>
                            <a:schemeClr val="tx1"/>
                          </a:solidFill>
                          <a:latin typeface="宋体" panose="02010600030101010101" pitchFamily="2" charset="-122"/>
                          <a:ea typeface="宋体" panose="02010600030101010101" pitchFamily="2" charset="-122"/>
                          <a:cs typeface="宋体" panose="02010600030101010101" pitchFamily="2" charset="-122"/>
                        </a:rPr>
                        <a:t>计算区间为</a:t>
                      </a:r>
                      <a:r>
                        <a:rPr lang="en-US" sz="1400" b="0">
                          <a:solidFill>
                            <a:schemeClr val="tx1"/>
                          </a:solidFill>
                          <a:latin typeface="宋体" panose="02010600030101010101" pitchFamily="2" charset="-122"/>
                          <a:ea typeface="宋体" panose="02010600030101010101" pitchFamily="2" charset="-122"/>
                          <a:cs typeface="宋体" panose="02010600030101010101" pitchFamily="2" charset="-122"/>
                        </a:rPr>
                        <a:t>2020年1月-2020年12月，发票</a:t>
                      </a:r>
                      <a:r>
                        <a:rPr lang="zh-CN" altLang="en-US" sz="1400" b="0">
                          <a:solidFill>
                            <a:schemeClr val="tx1"/>
                          </a:solidFill>
                          <a:latin typeface="宋体" panose="02010600030101010101" pitchFamily="2" charset="-122"/>
                          <a:ea typeface="宋体" panose="02010600030101010101" pitchFamily="2" charset="-122"/>
                          <a:cs typeface="宋体" panose="02010600030101010101" pitchFamily="2" charset="-122"/>
                        </a:rPr>
                        <a:t>对应服务期</a:t>
                      </a:r>
                      <a:r>
                        <a:rPr lang="en-US" sz="1400" b="0">
                          <a:solidFill>
                            <a:schemeClr val="tx1"/>
                          </a:solidFill>
                          <a:latin typeface="宋体" panose="02010600030101010101" pitchFamily="2" charset="-122"/>
                          <a:ea typeface="宋体" panose="02010600030101010101" pitchFamily="2" charset="-122"/>
                          <a:cs typeface="宋体" panose="02010600030101010101" pitchFamily="2" charset="-122"/>
                        </a:rPr>
                        <a:t>超过2020年12月31日范围的，根据签订合同以月为单位按比例计算。</a:t>
                      </a:r>
                      <a:endParaRPr lang="en-US" altLang="en-US" sz="1400" b="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a:solidFill>
                        <a:schemeClr val="tx1"/>
                      </a:solidFill>
                      <a:prstDash val="solid"/>
                    </a:lnT>
                    <a:lnB w="12700" cap="flat" cmpd="sng">
                      <a:solidFill>
                        <a:schemeClr val="tx1"/>
                      </a:solidFill>
                      <a:prstDash val="solid"/>
                      <a:headEnd type="none" w="med" len="med"/>
                      <a:tailEnd type="none" w="med" len="med"/>
                    </a:lnB>
                    <a:lnTlToBr>
                      <a:noFill/>
                    </a:lnTlToBr>
                    <a:lnBlToTr>
                      <a:noFill/>
                    </a:lnBlToTr>
                    <a:noFill/>
                  </a:tcPr>
                </a:tc>
                <a:tc>
                  <a:txBody>
                    <a:bodyPr/>
                    <a:p>
                      <a:pPr indent="0">
                        <a:buNone/>
                      </a:pPr>
                      <a:endParaRPr lang="en-US" altLang="en-US" sz="1100" b="0">
                        <a:solidFill>
                          <a:schemeClr val="tx1"/>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bl>
          </a:graphicData>
        </a:graphic>
      </p:graphicFrame>
    </p:spTree>
    <p:custDataLst>
      <p:tags r:id="rId2"/>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sz="3200">
                <a:sym typeface="+mn-ea"/>
              </a:rPr>
              <a:t>四、企业上云补贴</a:t>
            </a:r>
            <a:r>
              <a:rPr lang="en-US" altLang="zh-CN" sz="3200">
                <a:sym typeface="+mn-ea"/>
              </a:rPr>
              <a:t>—</a:t>
            </a:r>
            <a:r>
              <a:rPr sz="3200">
                <a:sym typeface="+mn-ea"/>
              </a:rPr>
              <a:t>申报材料</a:t>
            </a:r>
            <a:endParaRPr lang="zh-CN" altLang="en-US" sz="3200">
              <a:sym typeface="+mn-ea"/>
            </a:endParaRPr>
          </a:p>
        </p:txBody>
      </p:sp>
      <p:sp>
        <p:nvSpPr>
          <p:cNvPr id="3" name="内容占位符 2"/>
          <p:cNvSpPr>
            <a:spLocks noGrp="1"/>
          </p:cNvSpPr>
          <p:nvPr>
            <p:ph idx="1"/>
          </p:nvPr>
        </p:nvSpPr>
        <p:spPr/>
        <p:txBody>
          <a:bodyPr>
            <a:normAutofit lnSpcReduction="20000"/>
          </a:bodyPr>
          <a:p>
            <a:pPr marL="0" algn="l">
              <a:buClrTx/>
              <a:buSzTx/>
            </a:pPr>
            <a:r>
              <a:rPr>
                <a:solidFill>
                  <a:schemeClr val="tx1"/>
                </a:solidFill>
                <a:sym typeface="+mn-ea"/>
              </a:rPr>
              <a:t>上云服务商代领代补模式</a:t>
            </a:r>
            <a:endParaRPr>
              <a:solidFill>
                <a:schemeClr val="tx1"/>
              </a:solidFill>
              <a:sym typeface="+mn-ea"/>
            </a:endParaRPr>
          </a:p>
          <a:p>
            <a:pPr marL="0" algn="l">
              <a:buClrTx/>
              <a:buSzTx/>
              <a:buNone/>
            </a:pPr>
            <a:r>
              <a:rPr>
                <a:solidFill>
                  <a:schemeClr val="tx1"/>
                </a:solidFill>
                <a:sym typeface="+mn-ea"/>
              </a:rPr>
              <a:t>规模以下企业和申报资金在10万元以下的规模以上企业，由企业上云服务商统一收集申报，相关资金由企业上云服务商代领代补，申报主体为上云服务商，由服务商提供申报材料：</a:t>
            </a:r>
            <a:endParaRPr lang="zh-CN" altLang="en-US" sz="1800">
              <a:solidFill>
                <a:schemeClr val="tx1"/>
              </a:solidFill>
            </a:endParaRPr>
          </a:p>
          <a:p>
            <a:pPr marL="0" lvl="1" algn="l" defTabSz="914400">
              <a:lnSpc>
                <a:spcPct val="130000"/>
              </a:lnSpc>
              <a:spcAft>
                <a:spcPts val="1000"/>
              </a:spcAft>
              <a:buClrTx/>
              <a:buSzTx/>
              <a:buNone/>
            </a:pPr>
            <a:r>
              <a:rPr sz="1800">
                <a:solidFill>
                  <a:schemeClr val="tx1"/>
                </a:solidFill>
                <a:sym typeface="+mn-ea"/>
              </a:rPr>
              <a:t>（</a:t>
            </a:r>
            <a:r>
              <a:rPr lang="en-US" altLang="zh-CN" sz="1800">
                <a:solidFill>
                  <a:schemeClr val="tx1"/>
                </a:solidFill>
                <a:sym typeface="+mn-ea"/>
              </a:rPr>
              <a:t>1</a:t>
            </a:r>
            <a:r>
              <a:rPr sz="1800">
                <a:solidFill>
                  <a:schemeClr val="tx1"/>
                </a:solidFill>
                <a:sym typeface="+mn-ea"/>
              </a:rPr>
              <a:t>）联合体类别的企业上云服务商提供合作双方共同出具的对于本次申报工作的委托文件；</a:t>
            </a:r>
            <a:endParaRPr lang="zh-CN" altLang="en-US" sz="1800">
              <a:solidFill>
                <a:schemeClr val="tx1"/>
              </a:solidFill>
            </a:endParaRPr>
          </a:p>
          <a:p>
            <a:pPr marL="0" lvl="1" algn="l" defTabSz="914400">
              <a:lnSpc>
                <a:spcPct val="130000"/>
              </a:lnSpc>
              <a:spcAft>
                <a:spcPts val="1000"/>
              </a:spcAft>
              <a:buClrTx/>
              <a:buSzTx/>
              <a:buNone/>
            </a:pPr>
            <a:r>
              <a:rPr sz="1800">
                <a:solidFill>
                  <a:schemeClr val="tx1"/>
                </a:solidFill>
                <a:sym typeface="+mn-ea"/>
              </a:rPr>
              <a:t>（</a:t>
            </a:r>
            <a:r>
              <a:rPr lang="en-US" altLang="zh-CN" sz="1800">
                <a:solidFill>
                  <a:schemeClr val="tx1"/>
                </a:solidFill>
                <a:sym typeface="+mn-ea"/>
              </a:rPr>
              <a:t>2</a:t>
            </a:r>
            <a:r>
              <a:rPr sz="1800">
                <a:solidFill>
                  <a:schemeClr val="tx1"/>
                </a:solidFill>
                <a:sym typeface="+mn-ea"/>
              </a:rPr>
              <a:t>）代为申报企业的上云业务及金额汇总表；</a:t>
            </a:r>
            <a:endParaRPr lang="zh-CN" altLang="en-US" sz="1800">
              <a:solidFill>
                <a:schemeClr val="tx1"/>
              </a:solidFill>
            </a:endParaRPr>
          </a:p>
          <a:p>
            <a:pPr marL="0" lvl="1" algn="l" defTabSz="914400">
              <a:lnSpc>
                <a:spcPct val="130000"/>
              </a:lnSpc>
              <a:spcAft>
                <a:spcPts val="1000"/>
              </a:spcAft>
              <a:buClrTx/>
              <a:buSzTx/>
              <a:buNone/>
            </a:pPr>
            <a:r>
              <a:rPr sz="1800">
                <a:solidFill>
                  <a:schemeClr val="tx1"/>
                </a:solidFill>
                <a:sym typeface="+mn-ea"/>
              </a:rPr>
              <a:t>（</a:t>
            </a:r>
            <a:r>
              <a:rPr lang="en-US" altLang="zh-CN" sz="1800">
                <a:solidFill>
                  <a:schemeClr val="tx1"/>
                </a:solidFill>
                <a:sym typeface="+mn-ea"/>
              </a:rPr>
              <a:t>3</a:t>
            </a:r>
            <a:r>
              <a:rPr sz="1800">
                <a:solidFill>
                  <a:schemeClr val="tx1"/>
                </a:solidFill>
                <a:sym typeface="+mn-ea"/>
              </a:rPr>
              <a:t>）各上云企业上云业务发票及资金支付凭证（或企业上云服务商资金进账凭证）；</a:t>
            </a:r>
            <a:endParaRPr lang="zh-CN" altLang="en-US" sz="1800">
              <a:solidFill>
                <a:schemeClr val="tx1"/>
              </a:solidFill>
            </a:endParaRPr>
          </a:p>
          <a:p>
            <a:pPr marL="0" lvl="1" algn="l" defTabSz="914400">
              <a:lnSpc>
                <a:spcPct val="130000"/>
              </a:lnSpc>
              <a:spcAft>
                <a:spcPts val="1000"/>
              </a:spcAft>
              <a:buClrTx/>
              <a:buSzTx/>
              <a:buNone/>
            </a:pPr>
            <a:r>
              <a:rPr sz="1800">
                <a:solidFill>
                  <a:schemeClr val="tx1"/>
                </a:solidFill>
                <a:sym typeface="+mn-ea"/>
              </a:rPr>
              <a:t>（</a:t>
            </a:r>
            <a:r>
              <a:rPr lang="en-US" altLang="zh-CN" sz="1800">
                <a:solidFill>
                  <a:schemeClr val="tx1"/>
                </a:solidFill>
                <a:sym typeface="+mn-ea"/>
              </a:rPr>
              <a:t>4</a:t>
            </a:r>
            <a:r>
              <a:rPr sz="1800">
                <a:solidFill>
                  <a:schemeClr val="tx1"/>
                </a:solidFill>
                <a:sym typeface="+mn-ea"/>
              </a:rPr>
              <a:t>）企业上云服务商上云业务开展情况总结报告（企业上云服务商）；</a:t>
            </a:r>
            <a:endParaRPr lang="zh-CN" altLang="en-US" sz="1800">
              <a:solidFill>
                <a:schemeClr val="tx1"/>
              </a:solidFill>
            </a:endParaRPr>
          </a:p>
          <a:p>
            <a:pPr marL="0" lvl="1" algn="l" defTabSz="914400">
              <a:lnSpc>
                <a:spcPct val="130000"/>
              </a:lnSpc>
              <a:spcAft>
                <a:spcPts val="1000"/>
              </a:spcAft>
              <a:buClrTx/>
              <a:buSzTx/>
              <a:buNone/>
            </a:pPr>
            <a:r>
              <a:rPr sz="1800">
                <a:solidFill>
                  <a:schemeClr val="tx1"/>
                </a:solidFill>
                <a:sym typeface="+mn-ea"/>
              </a:rPr>
              <a:t>（</a:t>
            </a:r>
            <a:r>
              <a:rPr lang="en-US" altLang="zh-CN" sz="1800">
                <a:solidFill>
                  <a:schemeClr val="tx1"/>
                </a:solidFill>
                <a:sym typeface="+mn-ea"/>
              </a:rPr>
              <a:t>5</a:t>
            </a:r>
            <a:r>
              <a:rPr sz="1800">
                <a:solidFill>
                  <a:schemeClr val="tx1"/>
                </a:solidFill>
                <a:sym typeface="+mn-ea"/>
              </a:rPr>
              <a:t>）代领代补承诺书（参照模板，企业上云服务商及上云企业双方签字、盖章）</a:t>
            </a:r>
            <a:endParaRPr lang="zh-CN" altLang="en-US" sz="1800">
              <a:solidFill>
                <a:schemeClr val="tx1"/>
              </a:solidFill>
            </a:endParaRPr>
          </a:p>
          <a:p>
            <a:pPr marL="0" indent="0">
              <a:buNone/>
            </a:pPr>
            <a:endParaRPr lang="zh-CN" altLang="en-US"/>
          </a:p>
          <a:p>
            <a:pPr marL="0" indent="0">
              <a:buNone/>
            </a:pPr>
            <a:endParaRPr lang="zh-CN" altLang="en-US"/>
          </a:p>
          <a:p>
            <a:pPr marL="0" indent="0">
              <a:buNone/>
            </a:pPr>
            <a:endParaRPr>
              <a:sym typeface="+mn-ea"/>
            </a:endParaRPr>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641350" y="1254125"/>
            <a:ext cx="10671175" cy="798830"/>
          </a:xfrm>
          <a:prstGeom prst="rect">
            <a:avLst/>
          </a:prstGeom>
          <a:noFill/>
          <a:ln w="9525">
            <a:noFill/>
          </a:ln>
        </p:spPr>
        <p:txBody>
          <a:bodyPr wrap="square">
            <a:spAutoFit/>
          </a:bodyPr>
          <a:p>
            <a:pPr indent="0" algn="ctr"/>
            <a:r>
              <a:rPr lang="zh-CN" sz="2200" b="0">
                <a:ea typeface="仿宋_GB2312" panose="02010609030101010101" charset="-122"/>
              </a:rPr>
              <a:t>企业上云资金申请明细表（云服务商版）</a:t>
            </a:r>
            <a:endParaRPr lang="zh-CN" sz="2200" b="0">
              <a:ea typeface="仿宋_GB2312" panose="02010609030101010101" charset="-122"/>
            </a:endParaRPr>
          </a:p>
          <a:p>
            <a:pPr indent="0" algn="l"/>
            <a:r>
              <a:rPr lang="zh-CN" sz="1200" b="0">
                <a:ea typeface="仿宋_GB2312" panose="02010609030101010101" charset="-122"/>
              </a:rPr>
              <a:t>申报企业（盖章）</a:t>
            </a:r>
            <a:endParaRPr lang="zh-CN" altLang="en-US"/>
          </a:p>
        </p:txBody>
      </p:sp>
      <p:graphicFrame>
        <p:nvGraphicFramePr>
          <p:cNvPr id="4" name="表格 3"/>
          <p:cNvGraphicFramePr/>
          <p:nvPr>
            <p:custDataLst>
              <p:tags r:id="rId1"/>
            </p:custDataLst>
          </p:nvPr>
        </p:nvGraphicFramePr>
        <p:xfrm>
          <a:off x="612775" y="2211070"/>
          <a:ext cx="10728960" cy="2907030"/>
        </p:xfrm>
        <a:graphic>
          <a:graphicData uri="http://schemas.openxmlformats.org/drawingml/2006/table">
            <a:tbl>
              <a:tblPr firstRow="1" bandRow="1">
                <a:tableStyleId>{5940675A-B579-460E-94D1-54222C63F5DA}</a:tableStyleId>
              </a:tblPr>
              <a:tblGrid>
                <a:gridCol w="499745"/>
                <a:gridCol w="964565"/>
                <a:gridCol w="1133475"/>
                <a:gridCol w="811530"/>
                <a:gridCol w="964565"/>
                <a:gridCol w="955040"/>
                <a:gridCol w="1263015"/>
                <a:gridCol w="1252220"/>
                <a:gridCol w="1611630"/>
                <a:gridCol w="1273175"/>
              </a:tblGrid>
              <a:tr h="942975">
                <a:tc>
                  <a:txBody>
                    <a:bodyPr/>
                    <a:p>
                      <a:pPr indent="0" algn="ctr">
                        <a:buNone/>
                      </a:pPr>
                      <a:r>
                        <a:rPr lang="en-US" sz="1200" b="0">
                          <a:latin typeface="黑体" panose="02010609060101010101" charset="-122"/>
                          <a:ea typeface="黑体" panose="02010609060101010101" charset="-122"/>
                          <a:cs typeface="黑体" panose="02010609060101010101" charset="-122"/>
                        </a:rPr>
                        <a:t>序号</a:t>
                      </a:r>
                      <a:endParaRPr lang="en-US" altLang="en-US" sz="1200" b="0">
                        <a:latin typeface="黑体" panose="02010609060101010101" charset="-122"/>
                        <a:ea typeface="黑体" panose="02010609060101010101" charset="-122"/>
                        <a:cs typeface="黑体" panose="0201060906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黑体" panose="02010609060101010101" charset="-122"/>
                          <a:ea typeface="黑体" panose="02010609060101010101" charset="-122"/>
                          <a:cs typeface="黑体" panose="02010609060101010101" charset="-122"/>
                        </a:rPr>
                        <a:t>上云企业</a:t>
                      </a:r>
                      <a:endParaRPr lang="en-US" altLang="en-US" sz="1200" b="0">
                        <a:latin typeface="黑体" panose="02010609060101010101" charset="-122"/>
                        <a:ea typeface="黑体" panose="02010609060101010101" charset="-122"/>
                        <a:cs typeface="黑体" panose="0201060906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黑体" panose="02010609060101010101" charset="-122"/>
                          <a:ea typeface="黑体" panose="02010609060101010101" charset="-122"/>
                          <a:cs typeface="黑体" panose="02010609060101010101" charset="-122"/>
                        </a:rPr>
                        <a:t>企业注册地</a:t>
                      </a:r>
                      <a:endParaRPr lang="en-US" altLang="en-US" sz="1200" b="0">
                        <a:latin typeface="黑体" panose="02010609060101010101" charset="-122"/>
                        <a:ea typeface="黑体" panose="02010609060101010101" charset="-122"/>
                        <a:cs typeface="黑体" panose="0201060906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黑体" panose="02010609060101010101" charset="-122"/>
                          <a:ea typeface="黑体" panose="02010609060101010101" charset="-122"/>
                          <a:cs typeface="黑体" panose="02010609060101010101" charset="-122"/>
                        </a:rPr>
                        <a:t>企业统一社会信用代码</a:t>
                      </a:r>
                      <a:endParaRPr lang="en-US" altLang="en-US" sz="1200" b="0">
                        <a:latin typeface="黑体" panose="02010609060101010101" charset="-122"/>
                        <a:ea typeface="黑体" panose="02010609060101010101" charset="-122"/>
                        <a:cs typeface="黑体" panose="0201060906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黑体" panose="02010609060101010101" charset="-122"/>
                          <a:ea typeface="黑体" panose="02010609060101010101" charset="-122"/>
                          <a:cs typeface="黑体" panose="02010609060101010101" charset="-122"/>
                        </a:rPr>
                        <a:t>合同编号</a:t>
                      </a:r>
                      <a:endParaRPr lang="en-US" altLang="en-US" sz="1200" b="0">
                        <a:latin typeface="黑体" panose="02010609060101010101" charset="-122"/>
                        <a:ea typeface="黑体" panose="02010609060101010101" charset="-122"/>
                        <a:cs typeface="黑体" panose="0201060906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黑体" panose="02010609060101010101" charset="-122"/>
                          <a:ea typeface="黑体" panose="02010609060101010101" charset="-122"/>
                          <a:cs typeface="黑体" panose="02010609060101010101" charset="-122"/>
                        </a:rPr>
                        <a:t>合同期限</a:t>
                      </a:r>
                      <a:endParaRPr lang="en-US" altLang="en-US" sz="1200" b="0">
                        <a:latin typeface="黑体" panose="02010609060101010101" charset="-122"/>
                        <a:ea typeface="黑体" panose="02010609060101010101" charset="-122"/>
                        <a:cs typeface="黑体" panose="0201060906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黑体" panose="02010609060101010101" charset="-122"/>
                          <a:ea typeface="黑体" panose="02010609060101010101" charset="-122"/>
                          <a:cs typeface="黑体" panose="02010609060101010101" charset="-122"/>
                        </a:rPr>
                        <a:t>发票号</a:t>
                      </a:r>
                      <a:endParaRPr lang="en-US" altLang="en-US" sz="1200" b="0">
                        <a:latin typeface="黑体" panose="02010609060101010101" charset="-122"/>
                        <a:ea typeface="黑体" panose="02010609060101010101" charset="-122"/>
                        <a:cs typeface="黑体" panose="0201060906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黑体" panose="02010609060101010101" charset="-122"/>
                          <a:ea typeface="黑体" panose="02010609060101010101" charset="-122"/>
                          <a:cs typeface="黑体" panose="02010609060101010101" charset="-122"/>
                        </a:rPr>
                        <a:t>发票金额</a:t>
                      </a:r>
                      <a:endParaRPr lang="en-US" altLang="en-US" sz="1200" b="0">
                        <a:latin typeface="黑体" panose="02010609060101010101" charset="-122"/>
                        <a:ea typeface="黑体" panose="02010609060101010101" charset="-122"/>
                        <a:cs typeface="黑体" panose="0201060906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黑体" panose="02010609060101010101" charset="-122"/>
                          <a:ea typeface="黑体" panose="02010609060101010101" charset="-122"/>
                          <a:cs typeface="黑体" panose="02010609060101010101" charset="-122"/>
                        </a:rPr>
                        <a:t>符合本次申报区间金额（不含税）</a:t>
                      </a:r>
                      <a:endParaRPr lang="en-US" altLang="en-US" sz="1200" b="0">
                        <a:latin typeface="黑体" panose="02010609060101010101" charset="-122"/>
                        <a:ea typeface="黑体" panose="02010609060101010101" charset="-122"/>
                        <a:cs typeface="黑体" panose="0201060906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黑体" panose="02010609060101010101" charset="-122"/>
                          <a:ea typeface="黑体" panose="02010609060101010101" charset="-122"/>
                          <a:cs typeface="黑体" panose="02010609060101010101" charset="-122"/>
                        </a:rPr>
                        <a:t>备注</a:t>
                      </a:r>
                      <a:endParaRPr lang="en-US" altLang="en-US" sz="1200" b="0">
                        <a:latin typeface="黑体" panose="02010609060101010101" charset="-122"/>
                        <a:ea typeface="黑体" panose="02010609060101010101" charset="-122"/>
                        <a:cs typeface="黑体" panose="0201060906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964055">
                <a:tc>
                  <a:txBody>
                    <a:bodyPr/>
                    <a:p>
                      <a:pPr indent="0">
                        <a:buNone/>
                      </a:pPr>
                      <a:r>
                        <a:rPr lang="en-US" sz="1100" b="0">
                          <a:latin typeface="仿宋_GB2312" panose="02010609030101010101" charset="-122"/>
                          <a:ea typeface="仿宋_GB2312" panose="02010609030101010101" charset="-122"/>
                          <a:cs typeface="仿宋_GB2312" panose="02010609030101010101" charset="-122"/>
                        </a:rPr>
                        <a:t>　</a:t>
                      </a:r>
                      <a:endParaRPr lang="en-US" altLang="en-US" sz="11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0">
                          <a:latin typeface="宋体" panose="02010600030101010101" pitchFamily="2" charset="-122"/>
                          <a:ea typeface="宋体" panose="02010600030101010101" pitchFamily="2" charset="-122"/>
                          <a:cs typeface="宋体" panose="02010600030101010101" pitchFamily="2" charset="-122"/>
                        </a:rPr>
                        <a:t>按照工商登记</a:t>
                      </a:r>
                      <a:r>
                        <a:rPr lang="zh-CN" altLang="en-US" sz="1600" b="0">
                          <a:latin typeface="宋体" panose="02010600030101010101" pitchFamily="2" charset="-122"/>
                          <a:ea typeface="宋体" panose="02010600030101010101" pitchFamily="2" charset="-122"/>
                          <a:cs typeface="宋体" panose="02010600030101010101" pitchFamily="2" charset="-122"/>
                        </a:rPr>
                        <a:t>名称</a:t>
                      </a:r>
                      <a:r>
                        <a:rPr lang="en-US" sz="1600" b="0">
                          <a:latin typeface="宋体" panose="02010600030101010101" pitchFamily="2" charset="-122"/>
                          <a:ea typeface="宋体" panose="02010600030101010101" pitchFamily="2" charset="-122"/>
                          <a:cs typeface="宋体" panose="02010600030101010101" pitchFamily="2" charset="-122"/>
                        </a:rPr>
                        <a:t>填写</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600" b="0">
                          <a:latin typeface="宋体" panose="02010600030101010101" pitchFamily="2" charset="-122"/>
                          <a:ea typeface="宋体" panose="02010600030101010101" pitchFamily="2" charset="-122"/>
                          <a:cs typeface="宋体" panose="02010600030101010101" pitchFamily="2" charset="-122"/>
                        </a:rPr>
                        <a:t>具体到</a:t>
                      </a:r>
                      <a:r>
                        <a:rPr lang="en-US" sz="1600" b="0">
                          <a:latin typeface="宋体" panose="02010600030101010101" pitchFamily="2" charset="-122"/>
                          <a:ea typeface="宋体" panose="02010600030101010101" pitchFamily="2" charset="-122"/>
                          <a:cs typeface="宋体" panose="02010600030101010101" pitchFamily="2" charset="-122"/>
                        </a:rPr>
                        <a:t>企业所在</a:t>
                      </a:r>
                      <a:r>
                        <a:rPr lang="en-US" sz="1600">
                          <a:latin typeface="宋体" panose="02010600030101010101" pitchFamily="2" charset="-122"/>
                          <a:ea typeface="宋体" panose="02010600030101010101" pitchFamily="2" charset="-122"/>
                          <a:cs typeface="宋体" panose="02010600030101010101" pitchFamily="2" charset="-122"/>
                          <a:sym typeface="+mn-ea"/>
                        </a:rPr>
                        <a:t>区</a:t>
                      </a:r>
                      <a:r>
                        <a:rPr lang="zh-CN" altLang="en-US" sz="1600">
                          <a:latin typeface="宋体" panose="02010600030101010101" pitchFamily="2" charset="-122"/>
                          <a:ea typeface="宋体" panose="02010600030101010101" pitchFamily="2" charset="-122"/>
                          <a:cs typeface="宋体" panose="02010600030101010101" pitchFamily="2" charset="-122"/>
                          <a:sym typeface="+mn-ea"/>
                        </a:rPr>
                        <a:t>（</a:t>
                      </a:r>
                      <a:r>
                        <a:rPr lang="en-US" sz="1600" b="0">
                          <a:latin typeface="宋体" panose="02010600030101010101" pitchFamily="2" charset="-122"/>
                          <a:ea typeface="宋体" panose="02010600030101010101" pitchFamily="2" charset="-122"/>
                          <a:cs typeface="宋体" panose="02010600030101010101" pitchFamily="2" charset="-122"/>
                        </a:rPr>
                        <a:t>县</a:t>
                      </a:r>
                      <a:r>
                        <a:rPr lang="zh-CN" altLang="en-US" sz="1600" b="0">
                          <a:latin typeface="宋体" panose="02010600030101010101" pitchFamily="2" charset="-122"/>
                          <a:ea typeface="宋体" panose="02010600030101010101" pitchFamily="2" charset="-122"/>
                          <a:cs typeface="宋体" panose="02010600030101010101" pitchFamily="2" charset="-122"/>
                        </a:rPr>
                        <a:t>、</a:t>
                      </a:r>
                      <a:r>
                        <a:rPr lang="en-US" sz="1600" b="0">
                          <a:latin typeface="宋体" panose="02010600030101010101" pitchFamily="2" charset="-122"/>
                          <a:ea typeface="宋体" panose="02010600030101010101" pitchFamily="2" charset="-122"/>
                          <a:cs typeface="宋体" panose="02010600030101010101" pitchFamily="2" charset="-122"/>
                        </a:rPr>
                        <a:t>市</a:t>
                      </a:r>
                      <a:r>
                        <a:rPr lang="zh-CN" altLang="en-US" sz="1600" b="0">
                          <a:latin typeface="宋体" panose="02010600030101010101" pitchFamily="2" charset="-122"/>
                          <a:ea typeface="宋体" panose="02010600030101010101" pitchFamily="2" charset="-122"/>
                          <a:cs typeface="宋体" panose="02010600030101010101" pitchFamily="2" charset="-122"/>
                        </a:rPr>
                        <a:t>）</a:t>
                      </a:r>
                      <a:endParaRPr lang="zh-CN"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0">
                          <a:latin typeface="仿宋_GB2312" panose="02010609030101010101" charset="-122"/>
                          <a:ea typeface="仿宋_GB2312" panose="02010609030101010101" charset="-122"/>
                          <a:cs typeface="仿宋_GB2312" panose="02010609030101010101" charset="-122"/>
                        </a:rPr>
                        <a:t> </a:t>
                      </a:r>
                      <a:endParaRPr lang="en-US" altLang="en-US" sz="16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l">
                        <a:buNone/>
                      </a:pPr>
                      <a:r>
                        <a:rPr lang="zh-CN" altLang="en-US" sz="1600" b="0">
                          <a:latin typeface="仿宋_GB2312" panose="02010609030101010101" charset="-122"/>
                          <a:ea typeface="仿宋_GB2312" panose="02010609030101010101" charset="-122"/>
                          <a:cs typeface="仿宋_GB2312" panose="02010609030101010101" charset="-122"/>
                        </a:rPr>
                        <a:t>所有申报资金补助的合同需由云服务商整理以后编号存档，组织评审时现场审验检查。合同扫描件随申报材料一并报送。</a:t>
                      </a:r>
                      <a:endParaRPr lang="zh-CN" altLang="en-US" sz="16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仿宋_GB2312" panose="02010609030101010101" charset="-122"/>
                          <a:ea typeface="仿宋_GB2312" panose="02010609030101010101" charset="-122"/>
                          <a:cs typeface="仿宋_GB2312" panose="02010609030101010101" charset="-122"/>
                        </a:rPr>
                        <a:t> </a:t>
                      </a:r>
                      <a:endParaRPr lang="en-US" altLang="en-US" sz="16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0">
                          <a:latin typeface="仿宋_GB2312" panose="02010609030101010101" charset="-122"/>
                          <a:ea typeface="仿宋_GB2312" panose="02010609030101010101" charset="-122"/>
                          <a:cs typeface="仿宋_GB2312" panose="02010609030101010101" charset="-122"/>
                        </a:rPr>
                        <a:t> </a:t>
                      </a:r>
                      <a:endParaRPr lang="en-US" altLang="en-US" sz="16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0">
                          <a:latin typeface="仿宋_GB2312" panose="02010609030101010101" charset="-122"/>
                          <a:ea typeface="仿宋_GB2312" panose="02010609030101010101" charset="-122"/>
                          <a:cs typeface="仿宋_GB2312" panose="02010609030101010101" charset="-122"/>
                        </a:rPr>
                        <a:t> </a:t>
                      </a:r>
                      <a:endParaRPr lang="en-US" altLang="en-US" sz="16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600">
                          <a:latin typeface="宋体" panose="02010600030101010101" pitchFamily="2" charset="-122"/>
                          <a:ea typeface="宋体" panose="02010600030101010101" pitchFamily="2" charset="-122"/>
                          <a:cs typeface="宋体" panose="02010600030101010101" pitchFamily="2" charset="-122"/>
                          <a:sym typeface="+mn-ea"/>
                        </a:rPr>
                        <a:t>计算区间为</a:t>
                      </a:r>
                      <a:r>
                        <a:rPr lang="en-US" sz="1600">
                          <a:latin typeface="宋体" panose="02010600030101010101" pitchFamily="2" charset="-122"/>
                          <a:ea typeface="宋体" panose="02010600030101010101" pitchFamily="2" charset="-122"/>
                          <a:cs typeface="宋体" panose="02010600030101010101" pitchFamily="2" charset="-122"/>
                          <a:sym typeface="+mn-ea"/>
                        </a:rPr>
                        <a:t>2020年1月-2020年12月，发票</a:t>
                      </a:r>
                      <a:r>
                        <a:rPr lang="zh-CN" altLang="en-US" sz="1600">
                          <a:latin typeface="宋体" panose="02010600030101010101" pitchFamily="2" charset="-122"/>
                          <a:ea typeface="宋体" panose="02010600030101010101" pitchFamily="2" charset="-122"/>
                          <a:cs typeface="宋体" panose="02010600030101010101" pitchFamily="2" charset="-122"/>
                          <a:sym typeface="+mn-ea"/>
                        </a:rPr>
                        <a:t>对应服务期</a:t>
                      </a:r>
                      <a:r>
                        <a:rPr lang="en-US" sz="1600">
                          <a:latin typeface="宋体" panose="02010600030101010101" pitchFamily="2" charset="-122"/>
                          <a:ea typeface="宋体" panose="02010600030101010101" pitchFamily="2" charset="-122"/>
                          <a:cs typeface="宋体" panose="02010600030101010101" pitchFamily="2" charset="-122"/>
                          <a:sym typeface="+mn-ea"/>
                        </a:rPr>
                        <a:t>超过2020年12月31日范围的，根据签订合同以月为单位按比例计算</a:t>
                      </a:r>
                      <a:r>
                        <a:rPr lang="en-US" sz="1600" b="0">
                          <a:latin typeface="宋体" panose="02010600030101010101" pitchFamily="2" charset="-122"/>
                          <a:ea typeface="宋体" panose="02010600030101010101" pitchFamily="2" charset="-122"/>
                          <a:cs typeface="宋体" panose="02010600030101010101" pitchFamily="2" charset="-122"/>
                        </a:rPr>
                        <a:t>。</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endParaRPr lang="en-US" altLang="en-US" sz="11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ustDataLst>
      <p:tags r:id="rId2"/>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sz="3200">
                <a:sym typeface="+mn-ea"/>
              </a:rPr>
              <a:t>四、企业上云补贴</a:t>
            </a:r>
            <a:r>
              <a:rPr lang="en-US" altLang="zh-CN" sz="3200">
                <a:sym typeface="+mn-ea"/>
              </a:rPr>
              <a:t>—</a:t>
            </a:r>
            <a:r>
              <a:rPr sz="3200">
                <a:sym typeface="+mn-ea"/>
              </a:rPr>
              <a:t>申报材料</a:t>
            </a:r>
            <a:endParaRPr lang="zh-CN" altLang="en-US" sz="3200">
              <a:sym typeface="+mn-ea"/>
            </a:endParaRPr>
          </a:p>
        </p:txBody>
      </p:sp>
      <p:sp>
        <p:nvSpPr>
          <p:cNvPr id="3" name="内容占位符 2"/>
          <p:cNvSpPr>
            <a:spLocks noGrp="1"/>
          </p:cNvSpPr>
          <p:nvPr>
            <p:ph idx="1"/>
          </p:nvPr>
        </p:nvSpPr>
        <p:spPr/>
        <p:txBody>
          <a:bodyPr/>
          <a:p>
            <a:pPr marL="0" algn="l">
              <a:buClrTx/>
              <a:buSzTx/>
            </a:pPr>
            <a:r>
              <a:rPr lang="zh-CN" altLang="en-US">
                <a:solidFill>
                  <a:schemeClr val="tx1"/>
                </a:solidFill>
              </a:rPr>
              <a:t>申报区间计算方法：</a:t>
            </a:r>
            <a:endParaRPr lang="zh-CN" altLang="en-US">
              <a:solidFill>
                <a:schemeClr val="tx1"/>
              </a:solidFill>
            </a:endParaRPr>
          </a:p>
          <a:p>
            <a:pPr marL="0" algn="l">
              <a:buClrTx/>
              <a:buSzTx/>
              <a:buNone/>
            </a:pPr>
            <a:r>
              <a:rPr lang="zh-CN" altLang="en-US">
                <a:solidFill>
                  <a:schemeClr val="tx1"/>
                </a:solidFill>
              </a:rPr>
              <a:t>   假设一家规上企业上云合同期为</a:t>
            </a:r>
            <a:r>
              <a:rPr>
                <a:solidFill>
                  <a:schemeClr val="tx1"/>
                </a:solidFill>
              </a:rPr>
              <a:t>201</a:t>
            </a:r>
            <a:r>
              <a:rPr lang="en-US" altLang="zh-CN">
                <a:solidFill>
                  <a:schemeClr val="tx1"/>
                </a:solidFill>
              </a:rPr>
              <a:t>9</a:t>
            </a:r>
            <a:r>
              <a:rPr>
                <a:solidFill>
                  <a:schemeClr val="tx1"/>
                </a:solidFill>
              </a:rPr>
              <a:t>年6月—202</a:t>
            </a:r>
            <a:r>
              <a:rPr lang="en-US" altLang="zh-CN">
                <a:solidFill>
                  <a:schemeClr val="tx1"/>
                </a:solidFill>
              </a:rPr>
              <a:t>1</a:t>
            </a:r>
            <a:r>
              <a:rPr>
                <a:solidFill>
                  <a:schemeClr val="tx1"/>
                </a:solidFill>
              </a:rPr>
              <a:t>年6月，总金额为500万元。</a:t>
            </a:r>
            <a:endParaRPr>
              <a:solidFill>
                <a:schemeClr val="tx1"/>
              </a:solidFill>
            </a:endParaRPr>
          </a:p>
          <a:p>
            <a:pPr marL="0" algn="l">
              <a:buClrTx/>
              <a:buSzTx/>
              <a:buNone/>
            </a:pPr>
            <a:r>
              <a:rPr>
                <a:solidFill>
                  <a:schemeClr val="tx1"/>
                </a:solidFill>
              </a:rPr>
              <a:t>   合同期共计24个月，符合政策区间的为20</a:t>
            </a:r>
            <a:r>
              <a:rPr lang="en-US" altLang="zh-CN">
                <a:solidFill>
                  <a:schemeClr val="tx1"/>
                </a:solidFill>
              </a:rPr>
              <a:t>20</a:t>
            </a:r>
            <a:r>
              <a:rPr>
                <a:solidFill>
                  <a:schemeClr val="tx1"/>
                </a:solidFill>
              </a:rPr>
              <a:t>年1月—12月，共计12个月，</a:t>
            </a:r>
            <a:endParaRPr>
              <a:solidFill>
                <a:schemeClr val="tx1"/>
              </a:solidFill>
            </a:endParaRPr>
          </a:p>
          <a:p>
            <a:pPr marL="0" algn="l">
              <a:buClrTx/>
              <a:buSzTx/>
            </a:pPr>
            <a:r>
              <a:rPr>
                <a:solidFill>
                  <a:schemeClr val="tx1"/>
                </a:solidFill>
              </a:rPr>
              <a:t> 计算补贴金额为</a:t>
            </a:r>
            <a:endParaRPr>
              <a:solidFill>
                <a:schemeClr val="tx1"/>
              </a:solidFill>
            </a:endParaRPr>
          </a:p>
          <a:p>
            <a:pPr marL="0" algn="l">
              <a:buClrTx/>
              <a:buSzTx/>
              <a:buNone/>
            </a:pPr>
            <a:r>
              <a:rPr>
                <a:solidFill>
                  <a:schemeClr val="tx1"/>
                </a:solidFill>
              </a:rPr>
              <a:t>    500/24*12*70%=175（万元）</a:t>
            </a:r>
            <a:endParaRPr>
              <a:solidFill>
                <a:schemeClr val="tx1"/>
              </a:solidFill>
            </a:endParaRPr>
          </a:p>
          <a:p>
            <a:pPr marL="0" algn="l">
              <a:buClrTx/>
              <a:buSzTx/>
              <a:buNone/>
            </a:pPr>
            <a:r>
              <a:rPr>
                <a:solidFill>
                  <a:schemeClr val="tx1"/>
                </a:solidFill>
              </a:rPr>
              <a:t>    超出100万元限额</a:t>
            </a:r>
            <a:endParaRPr>
              <a:solidFill>
                <a:schemeClr val="tx1"/>
              </a:solidFill>
            </a:endParaRPr>
          </a:p>
          <a:p>
            <a:pPr marL="0" algn="l">
              <a:buClrTx/>
              <a:buSzTx/>
            </a:pPr>
            <a:r>
              <a:rPr>
                <a:solidFill>
                  <a:schemeClr val="tx1"/>
                </a:solidFill>
              </a:rPr>
              <a:t> 申请上云补贴金额为100万元。</a:t>
            </a:r>
            <a:endParaRPr>
              <a:solidFill>
                <a:schemeClr val="tx1"/>
              </a:solidFill>
            </a:endParaRPr>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ctrTitle"/>
          </p:nvPr>
        </p:nvSpPr>
        <p:spPr>
          <a:xfrm>
            <a:off x="1196340" y="1163955"/>
            <a:ext cx="9799320" cy="1776095"/>
          </a:xfrm>
        </p:spPr>
        <p:txBody>
          <a:bodyPr>
            <a:normAutofit fontScale="90000"/>
          </a:bodyPr>
          <a:p>
            <a:pPr>
              <a:lnSpc>
                <a:spcPct val="150000"/>
              </a:lnSpc>
            </a:pPr>
            <a:br>
              <a:rPr lang="zh-CN" altLang="en-US" dirty="0">
                <a:solidFill>
                  <a:srgbClr val="FF0000"/>
                </a:solidFill>
                <a:latin typeface="Arial" panose="020B0604020202020204" pitchFamily="34" charset="0"/>
              </a:rPr>
            </a:br>
            <a:r>
              <a:rPr lang="zh-CN" altLang="en-US"/>
              <a:t>谢谢大家</a:t>
            </a:r>
            <a:endParaRPr lang="zh-CN" altLang="en-US"/>
          </a:p>
        </p:txBody>
      </p:sp>
      <p:sp>
        <p:nvSpPr>
          <p:cNvPr id="5" name="副标题 4"/>
          <p:cNvSpPr>
            <a:spLocks noGrp="1"/>
          </p:cNvSpPr>
          <p:nvPr>
            <p:ph type="subTitle" idx="1"/>
          </p:nvPr>
        </p:nvSpPr>
        <p:spPr>
          <a:xfrm>
            <a:off x="1196340" y="3765550"/>
            <a:ext cx="9799320" cy="936625"/>
          </a:xfrm>
        </p:spPr>
        <p:txBody>
          <a:bodyPr>
            <a:normAutofit lnSpcReduction="20000"/>
            <a:scene3d>
              <a:camera prst="orthographicFront"/>
              <a:lightRig rig="threePt" dir="t"/>
            </a:scene3d>
          </a:bodyPr>
          <a:p>
            <a:r>
              <a:rPr lang="zh-CN" altLang="en-US">
                <a:solidFill>
                  <a:schemeClr val="tx1"/>
                </a:solidFill>
                <a:effectLst>
                  <a:outerShdw blurRad="38100" dist="19050" dir="2700000" algn="tl" rotWithShape="0">
                    <a:schemeClr val="dk1">
                      <a:alpha val="40000"/>
                    </a:schemeClr>
                  </a:outerShdw>
                </a:effectLst>
              </a:rPr>
              <a:t>郑州市工业和信息化局</a:t>
            </a:r>
            <a:endParaRPr lang="zh-CN" altLang="en-US">
              <a:solidFill>
                <a:schemeClr val="tx1"/>
              </a:solidFill>
              <a:effectLst>
                <a:outerShdw blurRad="38100" dist="19050" dir="2700000" algn="tl" rotWithShape="0">
                  <a:schemeClr val="dk1">
                    <a:alpha val="40000"/>
                  </a:schemeClr>
                </a:outerShdw>
              </a:effectLst>
            </a:endParaRPr>
          </a:p>
          <a:p>
            <a:r>
              <a:rPr lang="zh-CN" altLang="en-US">
                <a:solidFill>
                  <a:schemeClr val="tx1"/>
                </a:solidFill>
                <a:effectLst>
                  <a:outerShdw blurRad="38100" dist="19050" dir="2700000" algn="tl" rotWithShape="0">
                    <a:schemeClr val="dk1">
                      <a:alpha val="40000"/>
                    </a:schemeClr>
                  </a:outerShdw>
                </a:effectLst>
              </a:rPr>
              <a:t>两化融合处 </a:t>
            </a:r>
            <a:r>
              <a:rPr lang="en-US" altLang="zh-CN">
                <a:solidFill>
                  <a:schemeClr val="tx1"/>
                </a:solidFill>
                <a:effectLst>
                  <a:outerShdw blurRad="38100" dist="19050" dir="2700000" algn="tl" rotWithShape="0">
                    <a:schemeClr val="dk1">
                      <a:alpha val="40000"/>
                    </a:schemeClr>
                  </a:outerShdw>
                </a:effectLst>
              </a:rPr>
              <a:t>67886927</a:t>
            </a:r>
            <a:endParaRPr lang="en-US" altLang="zh-CN">
              <a:solidFill>
                <a:schemeClr val="tx1"/>
              </a:solidFill>
              <a:effectLst>
                <a:outerShdw blurRad="38100" dist="19050" dir="2700000" algn="tl" rotWithShape="0">
                  <a:schemeClr val="dk1">
                    <a:alpha val="40000"/>
                  </a:schemeClr>
                </a:outerShdw>
              </a:effectLst>
            </a:endParaRPr>
          </a:p>
        </p:txBody>
      </p:sp>
      <p:grpSp>
        <p:nvGrpSpPr>
          <p:cNvPr id="8" name="组合 7"/>
          <p:cNvGrpSpPr/>
          <p:nvPr/>
        </p:nvGrpSpPr>
        <p:grpSpPr>
          <a:xfrm>
            <a:off x="2642262" y="3436082"/>
            <a:ext cx="6908184" cy="194738"/>
            <a:chOff x="2987624" y="2219056"/>
            <a:chExt cx="7771707" cy="219080"/>
          </a:xfrm>
        </p:grpSpPr>
        <p:cxnSp>
          <p:nvCxnSpPr>
            <p:cNvPr id="3" name="直接连接符 2"/>
            <p:cNvCxnSpPr/>
            <p:nvPr/>
          </p:nvCxnSpPr>
          <p:spPr>
            <a:xfrm>
              <a:off x="2987624" y="2328596"/>
              <a:ext cx="3760838" cy="0"/>
            </a:xfrm>
            <a:prstGeom prst="line">
              <a:avLst/>
            </a:prstGeom>
            <a:ln w="19050">
              <a:gradFill flip="none" rotWithShape="1">
                <a:gsLst>
                  <a:gs pos="0">
                    <a:srgbClr val="79D3F6">
                      <a:alpha val="0"/>
                    </a:srgbClr>
                  </a:gs>
                  <a:gs pos="100000">
                    <a:srgbClr val="79D3F6"/>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 name="菱形 5"/>
            <p:cNvSpPr/>
            <p:nvPr/>
          </p:nvSpPr>
          <p:spPr>
            <a:xfrm>
              <a:off x="6748460" y="2219056"/>
              <a:ext cx="219080" cy="219080"/>
            </a:xfrm>
            <a:prstGeom prst="diamond">
              <a:avLst/>
            </a:prstGeom>
            <a:gradFill>
              <a:gsLst>
                <a:gs pos="2000">
                  <a:schemeClr val="accent1">
                    <a:lumMod val="5000"/>
                    <a:lumOff val="95000"/>
                  </a:schemeClr>
                </a:gs>
                <a:gs pos="100000">
                  <a:srgbClr val="00B0F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600"/>
            </a:p>
          </p:txBody>
        </p:sp>
        <p:sp>
          <p:nvSpPr>
            <p:cNvPr id="13" name="菱形 12"/>
            <p:cNvSpPr/>
            <p:nvPr/>
          </p:nvSpPr>
          <p:spPr>
            <a:xfrm>
              <a:off x="6673055" y="2253191"/>
              <a:ext cx="150810" cy="150810"/>
            </a:xfrm>
            <a:prstGeom prst="diamond">
              <a:avLst/>
            </a:prstGeom>
            <a:gradFill>
              <a:gsLst>
                <a:gs pos="2000">
                  <a:schemeClr val="accent1">
                    <a:lumMod val="5000"/>
                    <a:lumOff val="95000"/>
                  </a:schemeClr>
                </a:gs>
                <a:gs pos="100000">
                  <a:srgbClr val="00B0F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600"/>
            </a:p>
          </p:txBody>
        </p:sp>
        <p:sp>
          <p:nvSpPr>
            <p:cNvPr id="14" name="菱形 13"/>
            <p:cNvSpPr/>
            <p:nvPr/>
          </p:nvSpPr>
          <p:spPr>
            <a:xfrm>
              <a:off x="6892135" y="2253191"/>
              <a:ext cx="150810" cy="150810"/>
            </a:xfrm>
            <a:prstGeom prst="diamond">
              <a:avLst/>
            </a:prstGeom>
            <a:gradFill>
              <a:gsLst>
                <a:gs pos="2000">
                  <a:schemeClr val="accent1">
                    <a:lumMod val="5000"/>
                    <a:lumOff val="95000"/>
                  </a:schemeClr>
                </a:gs>
                <a:gs pos="100000">
                  <a:srgbClr val="00B0F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600"/>
            </a:p>
          </p:txBody>
        </p:sp>
        <p:cxnSp>
          <p:nvCxnSpPr>
            <p:cNvPr id="15" name="直接连接符 14"/>
            <p:cNvCxnSpPr/>
            <p:nvPr/>
          </p:nvCxnSpPr>
          <p:spPr>
            <a:xfrm flipH="1">
              <a:off x="6998493" y="2328596"/>
              <a:ext cx="3760838" cy="0"/>
            </a:xfrm>
            <a:prstGeom prst="line">
              <a:avLst/>
            </a:prstGeom>
            <a:ln w="19050">
              <a:gradFill flip="none" rotWithShape="1">
                <a:gsLst>
                  <a:gs pos="0">
                    <a:srgbClr val="79D3F6">
                      <a:alpha val="0"/>
                    </a:srgbClr>
                  </a:gs>
                  <a:gs pos="100000">
                    <a:srgbClr val="79D3F6"/>
                  </a:gs>
                </a:gsLst>
                <a:lin ang="0" scaled="1"/>
                <a:tileRect/>
              </a:gradFill>
            </a:ln>
          </p:spPr>
          <p:style>
            <a:lnRef idx="1">
              <a:schemeClr val="accent1"/>
            </a:lnRef>
            <a:fillRef idx="0">
              <a:schemeClr val="accent1"/>
            </a:fillRef>
            <a:effectRef idx="0">
              <a:schemeClr val="accent1"/>
            </a:effectRef>
            <a:fontRef idx="minor">
              <a:schemeClr val="tx1"/>
            </a:fontRef>
          </p:style>
        </p:cxnSp>
      </p:gr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ChangeAspect="1"/>
          </p:cNvPicPr>
          <p:nvPr>
            <p:ph idx="1"/>
          </p:nvPr>
        </p:nvPicPr>
        <p:blipFill>
          <a:blip r:embed="rId1"/>
          <a:srcRect l="75" t="20867"/>
          <a:stretch>
            <a:fillRect/>
          </a:stretch>
        </p:blipFill>
        <p:spPr>
          <a:xfrm>
            <a:off x="727075" y="2709545"/>
            <a:ext cx="3593465" cy="4148455"/>
          </a:xfrm>
          <a:prstGeom prst="rect">
            <a:avLst/>
          </a:prstGeom>
        </p:spPr>
      </p:pic>
      <p:sp>
        <p:nvSpPr>
          <p:cNvPr id="17" name="文本框 16"/>
          <p:cNvSpPr txBox="1"/>
          <p:nvPr>
            <p:custDataLst>
              <p:tags r:id="rId2"/>
            </p:custDataLst>
          </p:nvPr>
        </p:nvSpPr>
        <p:spPr>
          <a:xfrm>
            <a:off x="5768975" y="1936113"/>
            <a:ext cx="958850" cy="768350"/>
          </a:xfrm>
          <a:prstGeom prst="rect">
            <a:avLst/>
          </a:prstGeom>
          <a:noFill/>
        </p:spPr>
        <p:txBody>
          <a:bodyPr wrap="square" rtlCol="0">
            <a:normAutofit/>
          </a:bodyPr>
          <a:lstStyle/>
          <a:p>
            <a:r>
              <a:rPr lang="en-US" altLang="zh-CN" sz="440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01.</a:t>
            </a:r>
            <a:endParaRPr lang="en-US" altLang="zh-CN" sz="440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8" name="文本框 17"/>
          <p:cNvSpPr txBox="1"/>
          <p:nvPr>
            <p:custDataLst>
              <p:tags r:id="rId3"/>
            </p:custDataLst>
          </p:nvPr>
        </p:nvSpPr>
        <p:spPr>
          <a:xfrm>
            <a:off x="6878955" y="1936113"/>
            <a:ext cx="4246245" cy="770400"/>
          </a:xfrm>
          <a:prstGeom prst="rect">
            <a:avLst/>
          </a:prstGeom>
          <a:noFill/>
        </p:spPr>
        <p:txBody>
          <a:bodyPr wrap="square" bIns="46990" rtlCol="0" anchor="ctr" anchorCtr="0">
            <a:normAutofit/>
          </a:bodyPr>
          <a:lstStyle/>
          <a:p>
            <a:pPr fontAlgn="auto">
              <a:lnSpc>
                <a:spcPct val="120000"/>
              </a:lnSpc>
            </a:pPr>
            <a:r>
              <a:rPr lang="zh-CN" altLang="en-US" sz="2000">
                <a:sym typeface="+mn-ea"/>
              </a:rPr>
              <a:t>工业企业智能化改造项目补贴</a:t>
            </a:r>
            <a:endParaRPr lang="zh-CN" altLang="en-US" sz="2000">
              <a:sym typeface="+mn-ea"/>
            </a:endParaRPr>
          </a:p>
        </p:txBody>
      </p:sp>
      <p:sp>
        <p:nvSpPr>
          <p:cNvPr id="26" name="文本框 25"/>
          <p:cNvSpPr txBox="1"/>
          <p:nvPr>
            <p:custDataLst>
              <p:tags r:id="rId4"/>
            </p:custDataLst>
          </p:nvPr>
        </p:nvSpPr>
        <p:spPr>
          <a:xfrm>
            <a:off x="5768975" y="2948305"/>
            <a:ext cx="958850" cy="768350"/>
          </a:xfrm>
          <a:prstGeom prst="rect">
            <a:avLst/>
          </a:prstGeom>
          <a:noFill/>
        </p:spPr>
        <p:txBody>
          <a:bodyPr wrap="square" rtlCol="0">
            <a:normAutofit/>
          </a:bodyPr>
          <a:lstStyle/>
          <a:p>
            <a:r>
              <a:rPr lang="en-US" altLang="zh-CN" sz="440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02.</a:t>
            </a:r>
            <a:endParaRPr lang="en-US" altLang="zh-CN" sz="440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9" name="文本框 28"/>
          <p:cNvSpPr txBox="1"/>
          <p:nvPr>
            <p:custDataLst>
              <p:tags r:id="rId5"/>
            </p:custDataLst>
          </p:nvPr>
        </p:nvSpPr>
        <p:spPr>
          <a:xfrm>
            <a:off x="5768975" y="3960494"/>
            <a:ext cx="958850" cy="768350"/>
          </a:xfrm>
          <a:prstGeom prst="rect">
            <a:avLst/>
          </a:prstGeom>
          <a:noFill/>
        </p:spPr>
        <p:txBody>
          <a:bodyPr wrap="square" rtlCol="0">
            <a:normAutofit/>
          </a:bodyPr>
          <a:lstStyle/>
          <a:p>
            <a:r>
              <a:rPr lang="en-US" altLang="zh-CN" sz="4400" b="1">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03.</a:t>
            </a:r>
            <a:endParaRPr lang="en-US" altLang="zh-CN" sz="4400" b="1">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2" name="文本框 31"/>
          <p:cNvSpPr txBox="1"/>
          <p:nvPr>
            <p:custDataLst>
              <p:tags r:id="rId6"/>
            </p:custDataLst>
          </p:nvPr>
        </p:nvSpPr>
        <p:spPr>
          <a:xfrm>
            <a:off x="5768975" y="4972685"/>
            <a:ext cx="958850" cy="768350"/>
          </a:xfrm>
          <a:prstGeom prst="rect">
            <a:avLst/>
          </a:prstGeom>
          <a:noFill/>
        </p:spPr>
        <p:txBody>
          <a:bodyPr wrap="square" rtlCol="0">
            <a:normAutofit/>
          </a:bodyPr>
          <a:lstStyle/>
          <a:p>
            <a:r>
              <a:rPr lang="en-US" altLang="zh-CN" sz="4400" b="1">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04.</a:t>
            </a:r>
            <a:endParaRPr lang="en-US" altLang="zh-CN" sz="4400" b="1">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cxnSp>
        <p:nvCxnSpPr>
          <p:cNvPr id="38" name="直接连接符 37"/>
          <p:cNvCxnSpPr/>
          <p:nvPr>
            <p:custDataLst>
              <p:tags r:id="rId7"/>
            </p:custDataLst>
          </p:nvPr>
        </p:nvCxnSpPr>
        <p:spPr>
          <a:xfrm>
            <a:off x="5876925" y="1515110"/>
            <a:ext cx="5248275" cy="0"/>
          </a:xfrm>
          <a:prstGeom prst="line">
            <a:avLst/>
          </a:prstGeom>
          <a:ln>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14" name="文本框 13"/>
          <p:cNvSpPr txBox="1"/>
          <p:nvPr>
            <p:custDataLst>
              <p:tags r:id="rId8"/>
            </p:custDataLst>
          </p:nvPr>
        </p:nvSpPr>
        <p:spPr>
          <a:xfrm>
            <a:off x="887096" y="1393190"/>
            <a:ext cx="1851660" cy="768350"/>
          </a:xfrm>
          <a:prstGeom prst="rect">
            <a:avLst/>
          </a:prstGeom>
          <a:noFill/>
        </p:spPr>
        <p:txBody>
          <a:bodyPr wrap="square" rtlCol="0">
            <a:normAutofit fontScale="87500"/>
          </a:bodyPr>
          <a:lstStyle/>
          <a:p>
            <a:pPr algn="r"/>
            <a:r>
              <a:rPr lang="zh-CN" altLang="en-US" sz="4400" b="1" spc="3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目录</a:t>
            </a:r>
            <a:endParaRPr lang="zh-CN" altLang="en-US" sz="4400" b="1" spc="3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文本框 14"/>
          <p:cNvSpPr txBox="1"/>
          <p:nvPr>
            <p:custDataLst>
              <p:tags r:id="rId9"/>
            </p:custDataLst>
          </p:nvPr>
        </p:nvSpPr>
        <p:spPr>
          <a:xfrm>
            <a:off x="887095" y="2161540"/>
            <a:ext cx="1851660" cy="368300"/>
          </a:xfrm>
          <a:prstGeom prst="rect">
            <a:avLst/>
          </a:prstGeom>
          <a:noFill/>
        </p:spPr>
        <p:txBody>
          <a:bodyPr wrap="square" rtlCol="0">
            <a:normAutofit/>
          </a:bodyPr>
          <a:lstStyle/>
          <a:p>
            <a:pPr algn="r"/>
            <a:r>
              <a:rPr lang="en-US" altLang="zh-CN" spc="30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CONTENTS</a:t>
            </a:r>
            <a:endParaRPr lang="en-US" altLang="zh-CN" spc="30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6" name="矩形 15"/>
          <p:cNvSpPr/>
          <p:nvPr>
            <p:custDataLst>
              <p:tags r:id="rId10"/>
            </p:custDataLst>
          </p:nvPr>
        </p:nvSpPr>
        <p:spPr>
          <a:xfrm>
            <a:off x="2897505" y="1515110"/>
            <a:ext cx="76200" cy="9226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9" name="文本框 18"/>
          <p:cNvSpPr txBox="1"/>
          <p:nvPr>
            <p:custDataLst>
              <p:tags r:id="rId11"/>
            </p:custDataLst>
          </p:nvPr>
        </p:nvSpPr>
        <p:spPr>
          <a:xfrm>
            <a:off x="6878955" y="2948305"/>
            <a:ext cx="4246245" cy="770400"/>
          </a:xfrm>
          <a:prstGeom prst="rect">
            <a:avLst/>
          </a:prstGeom>
          <a:noFill/>
        </p:spPr>
        <p:txBody>
          <a:bodyPr wrap="square" bIns="46990" rtlCol="0" anchor="ctr" anchorCtr="0">
            <a:normAutofit/>
          </a:bodyPr>
          <a:lstStyle/>
          <a:p>
            <a:pPr fontAlgn="auto">
              <a:lnSpc>
                <a:spcPct val="120000"/>
              </a:lnSpc>
            </a:pPr>
            <a:r>
              <a:rPr lang="zh-CN" altLang="en-US" sz="2000">
                <a:sym typeface="+mn-ea"/>
              </a:rPr>
              <a:t>两化融合贯标奖励</a:t>
            </a:r>
            <a:endParaRPr lang="zh-CN" altLang="en-US" sz="2000" dirty="0">
              <a:solidFill>
                <a:schemeClr val="tx1">
                  <a:lumMod val="65000"/>
                  <a:lumOff val="35000"/>
                </a:schemeClr>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endParaRPr>
          </a:p>
        </p:txBody>
      </p:sp>
      <p:sp>
        <p:nvSpPr>
          <p:cNvPr id="20" name="文本框 19"/>
          <p:cNvSpPr txBox="1"/>
          <p:nvPr>
            <p:custDataLst>
              <p:tags r:id="rId12"/>
            </p:custDataLst>
          </p:nvPr>
        </p:nvSpPr>
        <p:spPr>
          <a:xfrm>
            <a:off x="6878955" y="3960494"/>
            <a:ext cx="4246245" cy="770400"/>
          </a:xfrm>
          <a:prstGeom prst="rect">
            <a:avLst/>
          </a:prstGeom>
          <a:noFill/>
        </p:spPr>
        <p:txBody>
          <a:bodyPr wrap="square" bIns="46990" rtlCol="0" anchor="ctr" anchorCtr="0">
            <a:normAutofit/>
          </a:bodyPr>
          <a:lstStyle/>
          <a:p>
            <a:pPr fontAlgn="auto">
              <a:lnSpc>
                <a:spcPct val="120000"/>
              </a:lnSpc>
            </a:pPr>
            <a:r>
              <a:rPr lang="zh-CN" altLang="en-US" sz="2000">
                <a:sym typeface="+mn-ea"/>
              </a:rPr>
              <a:t>各类试点示范项目奖励</a:t>
            </a:r>
            <a:endParaRPr lang="zh-CN" altLang="en-US" sz="2000" dirty="0">
              <a:solidFill>
                <a:schemeClr val="tx1">
                  <a:lumMod val="65000"/>
                  <a:lumOff val="35000"/>
                </a:schemeClr>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endParaRPr>
          </a:p>
        </p:txBody>
      </p:sp>
      <p:sp>
        <p:nvSpPr>
          <p:cNvPr id="21" name="文本框 20"/>
          <p:cNvSpPr txBox="1"/>
          <p:nvPr>
            <p:custDataLst>
              <p:tags r:id="rId13"/>
            </p:custDataLst>
          </p:nvPr>
        </p:nvSpPr>
        <p:spPr>
          <a:xfrm>
            <a:off x="6878955" y="4972685"/>
            <a:ext cx="4246245" cy="770400"/>
          </a:xfrm>
          <a:prstGeom prst="rect">
            <a:avLst/>
          </a:prstGeom>
          <a:noFill/>
        </p:spPr>
        <p:txBody>
          <a:bodyPr wrap="square" bIns="46990" rtlCol="0" anchor="ctr" anchorCtr="0">
            <a:normAutofit/>
          </a:bodyPr>
          <a:lstStyle/>
          <a:p>
            <a:pPr fontAlgn="auto">
              <a:lnSpc>
                <a:spcPct val="120000"/>
              </a:lnSpc>
            </a:pPr>
            <a:r>
              <a:rPr lang="zh-CN" altLang="en-US" sz="2000">
                <a:sym typeface="+mn-ea"/>
              </a:rPr>
              <a:t>企业上云补贴</a:t>
            </a:r>
            <a:endParaRPr lang="zh-CN" altLang="en-US" sz="2000" dirty="0">
              <a:solidFill>
                <a:schemeClr val="tx1">
                  <a:lumMod val="65000"/>
                  <a:lumOff val="35000"/>
                </a:schemeClr>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endParaRPr>
          </a:p>
        </p:txBody>
      </p:sp>
    </p:spTree>
    <p:custDataLst>
      <p:tags r:id="rId1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总体要求</a:t>
            </a:r>
            <a:endParaRPr lang="zh-CN" altLang="en-US"/>
          </a:p>
        </p:txBody>
      </p:sp>
      <p:sp>
        <p:nvSpPr>
          <p:cNvPr id="3" name="内容占位符 2"/>
          <p:cNvSpPr>
            <a:spLocks noGrp="1"/>
          </p:cNvSpPr>
          <p:nvPr>
            <p:ph idx="1"/>
          </p:nvPr>
        </p:nvSpPr>
        <p:spPr/>
        <p:txBody>
          <a:bodyPr>
            <a:normAutofit/>
          </a:bodyPr>
          <a:p>
            <a:pPr marL="0" indent="0">
              <a:buNone/>
            </a:pPr>
            <a:r>
              <a:rPr lang="zh-CN" altLang="en-US"/>
              <a:t>   </a:t>
            </a:r>
            <a:r>
              <a:rPr lang="zh-CN" altLang="en-US">
                <a:solidFill>
                  <a:srgbClr val="FF0000"/>
                </a:solidFill>
              </a:rPr>
              <a:t>  </a:t>
            </a:r>
            <a:r>
              <a:rPr lang="en-US" altLang="zh-CN">
                <a:solidFill>
                  <a:srgbClr val="FF0000"/>
                </a:solidFill>
              </a:rPr>
              <a:t>1</a:t>
            </a:r>
            <a:r>
              <a:rPr>
                <a:solidFill>
                  <a:srgbClr val="FF0000"/>
                </a:solidFill>
              </a:rPr>
              <a:t>、申报主体：</a:t>
            </a:r>
            <a:r>
              <a:rPr lang="zh-CN" altLang="en-US"/>
              <a:t> </a:t>
            </a:r>
            <a:r>
              <a:rPr lang="zh-CN" altLang="en-US">
                <a:solidFill>
                  <a:schemeClr val="tx1"/>
                </a:solidFill>
              </a:rPr>
              <a:t>在郑州市内登记注册、纳税，具有独立法人资格</a:t>
            </a:r>
            <a:r>
              <a:rPr lang="en-US" altLang="zh-CN">
                <a:solidFill>
                  <a:schemeClr val="tx1"/>
                </a:solidFill>
              </a:rPr>
              <a:t>(</a:t>
            </a:r>
            <a:r>
              <a:rPr altLang="en-US">
                <a:solidFill>
                  <a:schemeClr val="tx1"/>
                </a:solidFill>
              </a:rPr>
              <a:t>企业上云服务商除外）</a:t>
            </a:r>
            <a:r>
              <a:rPr lang="zh-CN" altLang="en-US">
                <a:solidFill>
                  <a:schemeClr val="tx1"/>
                </a:solidFill>
              </a:rPr>
              <a:t>。</a:t>
            </a:r>
            <a:endParaRPr lang="zh-CN" altLang="en-US">
              <a:solidFill>
                <a:schemeClr val="tx1"/>
              </a:solidFill>
            </a:endParaRPr>
          </a:p>
          <a:p>
            <a:pPr marL="0" indent="0" algn="just">
              <a:buNone/>
            </a:pPr>
            <a:r>
              <a:rPr lang="zh-CN" altLang="en-US"/>
              <a:t>  </a:t>
            </a:r>
            <a:r>
              <a:rPr lang="zh-CN" altLang="en-US">
                <a:solidFill>
                  <a:srgbClr val="FF0000"/>
                </a:solidFill>
              </a:rPr>
              <a:t>   </a:t>
            </a:r>
            <a:r>
              <a:rPr>
                <a:solidFill>
                  <a:srgbClr val="FF0000"/>
                </a:solidFill>
              </a:rPr>
              <a:t>2、亩均论英雄评价：</a:t>
            </a:r>
            <a:r>
              <a:rPr>
                <a:solidFill>
                  <a:schemeClr val="tx1"/>
                </a:solidFill>
              </a:rPr>
              <a:t>纳入郑州市工业企业“亩均论英雄”综合评价范围，</a:t>
            </a:r>
            <a:r>
              <a:rPr lang="en-US" altLang="zh-CN">
                <a:solidFill>
                  <a:schemeClr val="tx1"/>
                </a:solidFill>
              </a:rPr>
              <a:t>2020</a:t>
            </a:r>
            <a:r>
              <a:rPr>
                <a:solidFill>
                  <a:schemeClr val="tx1"/>
                </a:solidFill>
              </a:rPr>
              <a:t>年度评价结果为A类、B类的企业，C类企业限报智能化、绿色化等改造提升类政策；投资项目须符合国家、省、市产业政策。</a:t>
            </a:r>
            <a:r>
              <a:rPr lang="zh-CN" altLang="en-US">
                <a:solidFill>
                  <a:schemeClr val="tx1"/>
                </a:solidFill>
              </a:rPr>
              <a:t>  </a:t>
            </a:r>
            <a:r>
              <a:rPr lang="zh-CN" altLang="en-US"/>
              <a:t>   </a:t>
            </a:r>
            <a:endParaRPr lang="zh-CN" altLang="en-US"/>
          </a:p>
          <a:p>
            <a:pPr marL="0" algn="l">
              <a:buClrTx/>
              <a:buSzTx/>
              <a:buNone/>
            </a:pPr>
            <a:r>
              <a:rPr lang="zh-CN" altLang="en-US"/>
              <a:t>   </a:t>
            </a:r>
            <a:r>
              <a:rPr lang="zh-CN" altLang="en-US">
                <a:solidFill>
                  <a:srgbClr val="FF0000"/>
                </a:solidFill>
              </a:rPr>
              <a:t>  </a:t>
            </a:r>
            <a:r>
              <a:rPr lang="en-US" altLang="zh-CN">
                <a:solidFill>
                  <a:srgbClr val="FF0000"/>
                </a:solidFill>
              </a:rPr>
              <a:t>3</a:t>
            </a:r>
            <a:r>
              <a:rPr>
                <a:solidFill>
                  <a:srgbClr val="FF0000"/>
                </a:solidFill>
              </a:rPr>
              <a:t>、信用评价：</a:t>
            </a:r>
            <a:r>
              <a:rPr>
                <a:solidFill>
                  <a:schemeClr val="tx1"/>
                </a:solidFill>
              </a:rPr>
              <a:t>企业近3年在申请财政扶持资金时没有发生弄虚作假行为，企业在“信用中国”（http://www.creditchina.gov.cn/）没有被列入“失信被执行人”和“重大税收违法案件当事人”名单。</a:t>
            </a:r>
            <a:endParaRPr>
              <a:solidFill>
                <a:schemeClr val="tx1"/>
              </a:solidFill>
            </a:endParaRPr>
          </a:p>
          <a:p>
            <a:pPr marL="0" algn="l">
              <a:buClrTx/>
              <a:buSzTx/>
              <a:buNone/>
            </a:pPr>
            <a:r>
              <a:rPr>
                <a:solidFill>
                  <a:srgbClr val="FF0000"/>
                </a:solidFill>
              </a:rPr>
              <a:t>     4、不重复申报：</a:t>
            </a:r>
            <a:r>
              <a:rPr>
                <a:solidFill>
                  <a:schemeClr val="tx1"/>
                </a:solidFill>
              </a:rPr>
              <a:t>同一企业同一个项目只能申报一项奖补，按就高原则执行；已获得国家、省级财政资金支持的，不得重复申报（市级配套资金、明确规定按照上级奖补标准给予一定比例奖补的项目除外）</a:t>
            </a:r>
            <a:endParaRPr>
              <a:solidFill>
                <a:schemeClr val="tx1"/>
              </a:solidFill>
            </a:endParaRPr>
          </a:p>
          <a:p>
            <a:pPr marL="0" algn="l">
              <a:buClrTx/>
              <a:buSzTx/>
              <a:buNone/>
            </a:pPr>
            <a:r>
              <a:rPr lang="en-US" altLang="zh-CN"/>
              <a:t>    </a:t>
            </a:r>
            <a:r>
              <a:rPr lang="en-US" altLang="zh-CN">
                <a:solidFill>
                  <a:srgbClr val="FF0000"/>
                </a:solidFill>
              </a:rPr>
              <a:t> 5</a:t>
            </a:r>
            <a:r>
              <a:rPr>
                <a:solidFill>
                  <a:srgbClr val="FF0000"/>
                </a:solidFill>
              </a:rPr>
              <a:t>、财政月报：</a:t>
            </a:r>
            <a:r>
              <a:rPr>
                <a:solidFill>
                  <a:schemeClr val="tx1"/>
                </a:solidFill>
              </a:rPr>
              <a:t>企业须纳入省财政经济效益月报系统且按要求报送数据。</a:t>
            </a:r>
            <a:endParaRPr>
              <a:solidFill>
                <a:schemeClr val="tx1"/>
              </a:solidFill>
            </a:endParaRP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sz="3200">
                <a:sym typeface="+mn-ea"/>
              </a:rPr>
              <a:t>一、工业企业智能化改造项目</a:t>
            </a:r>
            <a:r>
              <a:rPr lang="en-US" altLang="zh-CN" sz="3200">
                <a:sym typeface="+mn-ea"/>
              </a:rPr>
              <a:t>—</a:t>
            </a:r>
            <a:r>
              <a:rPr sz="3200">
                <a:sym typeface="+mn-ea"/>
              </a:rPr>
              <a:t>政策标准</a:t>
            </a:r>
            <a:endParaRPr lang="zh-CN" altLang="en-US" sz="3200">
              <a:sym typeface="+mn-ea"/>
            </a:endParaRPr>
          </a:p>
        </p:txBody>
      </p:sp>
      <p:sp>
        <p:nvSpPr>
          <p:cNvPr id="3" name="内容占位符 2"/>
          <p:cNvSpPr>
            <a:spLocks noGrp="1"/>
          </p:cNvSpPr>
          <p:nvPr>
            <p:ph idx="1"/>
          </p:nvPr>
        </p:nvSpPr>
        <p:spPr/>
        <p:txBody>
          <a:bodyPr>
            <a:normAutofit lnSpcReduction="20000"/>
          </a:bodyPr>
          <a:p>
            <a:pPr marL="0" algn="l">
              <a:buClrTx/>
              <a:buSzTx/>
            </a:pPr>
            <a:r>
              <a:rPr lang="zh-CN" altLang="en-US">
                <a:solidFill>
                  <a:schemeClr val="tx1"/>
                </a:solidFill>
              </a:rPr>
              <a:t>1.支持范围</a:t>
            </a:r>
            <a:endParaRPr lang="zh-CN" altLang="en-US">
              <a:solidFill>
                <a:schemeClr val="tx1"/>
              </a:solidFill>
            </a:endParaRPr>
          </a:p>
          <a:p>
            <a:pPr marL="0" indent="0">
              <a:buNone/>
            </a:pPr>
            <a:r>
              <a:rPr lang="zh-CN" altLang="en-US"/>
              <a:t>      </a:t>
            </a:r>
            <a:r>
              <a:rPr lang="en-US" altLang="zh-CN">
                <a:solidFill>
                  <a:schemeClr val="tx1"/>
                </a:solidFill>
              </a:rPr>
              <a:t>2020</a:t>
            </a:r>
            <a:r>
              <a:rPr lang="zh-CN" altLang="en-US">
                <a:solidFill>
                  <a:schemeClr val="tx1"/>
                </a:solidFill>
              </a:rPr>
              <a:t>年</a:t>
            </a:r>
            <a:r>
              <a:rPr lang="zh-CN" altLang="en-US">
                <a:solidFill>
                  <a:srgbClr val="FF0000"/>
                </a:solidFill>
              </a:rPr>
              <a:t>竣工</a:t>
            </a:r>
            <a:r>
              <a:rPr lang="zh-CN" altLang="en-US">
                <a:solidFill>
                  <a:schemeClr val="tx1"/>
                </a:solidFill>
              </a:rPr>
              <a:t>的工业智能化</a:t>
            </a:r>
            <a:r>
              <a:rPr lang="zh-CN" altLang="en-US">
                <a:solidFill>
                  <a:srgbClr val="FF0000"/>
                </a:solidFill>
              </a:rPr>
              <a:t>改造和新建</a:t>
            </a:r>
            <a:r>
              <a:rPr lang="zh-CN" altLang="en-US">
                <a:solidFill>
                  <a:schemeClr val="tx1"/>
                </a:solidFill>
              </a:rPr>
              <a:t>智能制造项目</a:t>
            </a:r>
            <a:r>
              <a:rPr lang="zh-CN" altLang="en-US"/>
              <a:t>。</a:t>
            </a:r>
            <a:endParaRPr lang="zh-CN" altLang="en-US"/>
          </a:p>
          <a:p>
            <a:pPr marL="0" algn="l">
              <a:buClrTx/>
              <a:buSzTx/>
            </a:pPr>
            <a:r>
              <a:rPr lang="zh-CN" altLang="en-US">
                <a:solidFill>
                  <a:schemeClr val="tx1"/>
                </a:solidFill>
              </a:rPr>
              <a:t>2.支持标准</a:t>
            </a:r>
            <a:endParaRPr lang="zh-CN" altLang="en-US">
              <a:solidFill>
                <a:schemeClr val="tx1"/>
              </a:solidFill>
            </a:endParaRPr>
          </a:p>
          <a:p>
            <a:pPr marL="0" algn="l">
              <a:buClrTx/>
              <a:buSzTx/>
              <a:buNone/>
            </a:pPr>
            <a:r>
              <a:rPr lang="zh-CN" altLang="en-US"/>
              <a:t>      </a:t>
            </a:r>
            <a:r>
              <a:rPr lang="zh-CN" altLang="en-US">
                <a:solidFill>
                  <a:schemeClr val="tx1"/>
                </a:solidFill>
              </a:rPr>
              <a:t>对工业企业的智能化改造项目和新建的智能制造项目，经评审或认定后，按照生产和技术设备及配套工业软件投资额的20%给予补助,最高不超过1000万元。</a:t>
            </a:r>
            <a:endParaRPr lang="zh-CN" altLang="en-US">
              <a:solidFill>
                <a:schemeClr val="tx1"/>
              </a:solidFill>
            </a:endParaRPr>
          </a:p>
          <a:p>
            <a:pPr marL="0" algn="l">
              <a:buClrTx/>
              <a:buSzTx/>
              <a:buNone/>
            </a:pPr>
            <a:r>
              <a:rPr lang="zh-CN" altLang="en-US"/>
              <a:t>    </a:t>
            </a:r>
            <a:r>
              <a:rPr lang="zh-CN" altLang="en-US">
                <a:solidFill>
                  <a:schemeClr val="tx1"/>
                </a:solidFill>
              </a:rPr>
              <a:t>  对我市企业通过融资租赁购置设备进行智能化改造的工业项目，按照合同金额的8%给予补助，每年单个企业补助最高不超过300万元，累计补贴3年。</a:t>
            </a:r>
            <a:endParaRPr lang="zh-CN" altLang="en-US">
              <a:solidFill>
                <a:schemeClr val="tx1"/>
              </a:solidFill>
            </a:endParaRPr>
          </a:p>
          <a:p>
            <a:pPr marL="0" algn="l">
              <a:buClrTx/>
              <a:buSzTx/>
              <a:buNone/>
            </a:pPr>
            <a:r>
              <a:rPr>
                <a:solidFill>
                  <a:srgbClr val="FF0000"/>
                </a:solidFill>
                <a:sym typeface="+mn-ea"/>
              </a:rPr>
              <a:t>解读：</a:t>
            </a:r>
            <a:r>
              <a:rPr>
                <a:solidFill>
                  <a:schemeClr val="tx1"/>
                </a:solidFill>
                <a:sym typeface="+mn-ea"/>
              </a:rPr>
              <a:t>1、前提：</a:t>
            </a:r>
            <a:r>
              <a:rPr lang="en-US" altLang="zh-CN">
                <a:solidFill>
                  <a:schemeClr val="tx1"/>
                </a:solidFill>
                <a:sym typeface="+mn-ea"/>
              </a:rPr>
              <a:t>2020</a:t>
            </a:r>
            <a:r>
              <a:rPr>
                <a:solidFill>
                  <a:schemeClr val="tx1"/>
                </a:solidFill>
                <a:sym typeface="+mn-ea"/>
              </a:rPr>
              <a:t>竣工；</a:t>
            </a:r>
            <a:endParaRPr>
              <a:solidFill>
                <a:schemeClr val="tx1"/>
              </a:solidFill>
              <a:sym typeface="+mn-ea"/>
            </a:endParaRPr>
          </a:p>
          <a:p>
            <a:pPr marL="0" algn="l">
              <a:buClrTx/>
              <a:buSzTx/>
              <a:buNone/>
            </a:pPr>
            <a:r>
              <a:rPr>
                <a:solidFill>
                  <a:schemeClr val="tx1"/>
                </a:solidFill>
                <a:sym typeface="+mn-ea"/>
              </a:rPr>
              <a:t>         2、类别：改造或新建；</a:t>
            </a:r>
            <a:endParaRPr>
              <a:solidFill>
                <a:schemeClr val="tx1"/>
              </a:solidFill>
              <a:sym typeface="+mn-ea"/>
            </a:endParaRPr>
          </a:p>
          <a:p>
            <a:pPr marL="0" algn="l">
              <a:buClrTx/>
              <a:buSzTx/>
              <a:buNone/>
            </a:pPr>
            <a:r>
              <a:rPr>
                <a:solidFill>
                  <a:schemeClr val="tx1"/>
                </a:solidFill>
                <a:sym typeface="+mn-ea"/>
              </a:rPr>
              <a:t>         3、补贴范围：智能制造装备及配套工业软件；</a:t>
            </a:r>
            <a:endParaRPr>
              <a:solidFill>
                <a:schemeClr val="tx1"/>
              </a:solidFill>
              <a:sym typeface="+mn-ea"/>
            </a:endParaRPr>
          </a:p>
          <a:p>
            <a:pPr marL="0" algn="l">
              <a:buClrTx/>
              <a:buSzTx/>
              <a:buNone/>
            </a:pPr>
            <a:r>
              <a:rPr lang="zh-CN" altLang="en-US">
                <a:solidFill>
                  <a:schemeClr val="tx1"/>
                </a:solidFill>
              </a:rPr>
              <a:t>         </a:t>
            </a:r>
            <a:r>
              <a:rPr>
                <a:solidFill>
                  <a:schemeClr val="tx1"/>
                </a:solidFill>
              </a:rPr>
              <a:t>4、补贴方式：企业自投—按照投资额20%，融资租赁—按照合同额8%；</a:t>
            </a:r>
            <a:endParaRPr lang="zh-CN" altLang="en-US">
              <a:solidFill>
                <a:schemeClr val="tx1"/>
              </a:solidFill>
            </a:endParaRPr>
          </a:p>
          <a:p>
            <a:pPr marL="0" indent="0" algn="just">
              <a:buNone/>
            </a:pPr>
            <a:endParaRPr lang="zh-CN" altLang="en-US"/>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r>
              <a:rPr sz="3200">
                <a:sym typeface="+mn-ea"/>
              </a:rPr>
              <a:t>一、工业企业智能化改造项目</a:t>
            </a:r>
            <a:r>
              <a:rPr lang="en-US" altLang="zh-CN" sz="3200">
                <a:sym typeface="+mn-ea"/>
              </a:rPr>
              <a:t>—</a:t>
            </a:r>
            <a:r>
              <a:rPr sz="3200">
                <a:sym typeface="+mn-ea"/>
              </a:rPr>
              <a:t>申报资料</a:t>
            </a:r>
            <a:endParaRPr sz="3200">
              <a:sym typeface="+mn-ea"/>
            </a:endParaRPr>
          </a:p>
        </p:txBody>
      </p:sp>
      <p:sp>
        <p:nvSpPr>
          <p:cNvPr id="3" name="内容占位符 2"/>
          <p:cNvSpPr>
            <a:spLocks noGrp="1"/>
          </p:cNvSpPr>
          <p:nvPr>
            <p:ph idx="1"/>
          </p:nvPr>
        </p:nvSpPr>
        <p:spPr>
          <a:xfrm>
            <a:off x="608400" y="1313870"/>
            <a:ext cx="10969200" cy="4759200"/>
          </a:xfrm>
        </p:spPr>
        <p:txBody>
          <a:bodyPr>
            <a:noAutofit/>
          </a:bodyPr>
          <a:p>
            <a:pPr marL="0" algn="l">
              <a:buClrTx/>
              <a:buSzTx/>
            </a:pPr>
            <a:r>
              <a:rPr lang="zh-CN" altLang="en-US" sz="1400">
                <a:solidFill>
                  <a:schemeClr val="tx1"/>
                </a:solidFill>
              </a:rPr>
              <a:t>1.奖补专项资金申报表1-6和表2；</a:t>
            </a:r>
            <a:endParaRPr lang="zh-CN" altLang="en-US" sz="1400">
              <a:solidFill>
                <a:schemeClr val="tx1"/>
              </a:solidFill>
            </a:endParaRPr>
          </a:p>
          <a:p>
            <a:pPr marL="0" algn="l">
              <a:buClrTx/>
              <a:buSzTx/>
            </a:pPr>
            <a:r>
              <a:rPr lang="zh-CN" altLang="en-US" sz="1400">
                <a:solidFill>
                  <a:schemeClr val="tx1"/>
                </a:solidFill>
              </a:rPr>
              <a:t>2.国家主管部门批准营业的证件复印件（“多证合一”，提供营业执照复印件）；</a:t>
            </a:r>
            <a:endParaRPr lang="zh-CN" altLang="en-US" sz="1400">
              <a:solidFill>
                <a:schemeClr val="tx1"/>
              </a:solidFill>
            </a:endParaRPr>
          </a:p>
          <a:p>
            <a:pPr marL="0" algn="l">
              <a:buClrTx/>
              <a:buSzTx/>
            </a:pPr>
            <a:r>
              <a:rPr lang="en-US" altLang="zh-CN" sz="1400">
                <a:solidFill>
                  <a:schemeClr val="tx1"/>
                </a:solidFill>
              </a:rPr>
              <a:t>3</a:t>
            </a:r>
            <a:r>
              <a:rPr lang="zh-CN" altLang="en-US" sz="1400">
                <a:solidFill>
                  <a:schemeClr val="tx1"/>
                </a:solidFill>
              </a:rPr>
              <a:t>.项目</a:t>
            </a:r>
            <a:r>
              <a:rPr lang="zh-CN" altLang="en-US" sz="1400">
                <a:solidFill>
                  <a:srgbClr val="FF0000"/>
                </a:solidFill>
              </a:rPr>
              <a:t>备案或核准文件</a:t>
            </a:r>
            <a:r>
              <a:rPr lang="zh-CN" altLang="en-US" sz="1400">
                <a:solidFill>
                  <a:schemeClr val="tx1"/>
                </a:solidFill>
              </a:rPr>
              <a:t>复印件;</a:t>
            </a:r>
            <a:endParaRPr lang="zh-CN" altLang="en-US" sz="1400">
              <a:solidFill>
                <a:schemeClr val="tx1"/>
              </a:solidFill>
            </a:endParaRPr>
          </a:p>
          <a:p>
            <a:r>
              <a:rPr lang="en-US" altLang="zh-CN" sz="1400"/>
              <a:t>4</a:t>
            </a:r>
            <a:r>
              <a:rPr lang="zh-CN" altLang="en-US" sz="1400"/>
              <a:t>.</a:t>
            </a:r>
            <a:r>
              <a:rPr lang="zh-CN" altLang="en-US" sz="1400">
                <a:solidFill>
                  <a:schemeClr val="tx1"/>
                </a:solidFill>
              </a:rPr>
              <a:t>企业出具的</a:t>
            </a:r>
            <a:r>
              <a:rPr lang="zh-CN" altLang="en-US" sz="1400">
                <a:solidFill>
                  <a:srgbClr val="FF0000"/>
                </a:solidFill>
              </a:rPr>
              <a:t>项目决算报告</a:t>
            </a:r>
            <a:r>
              <a:rPr lang="zh-CN" altLang="en-US" sz="1400"/>
              <a:t>;</a:t>
            </a:r>
            <a:endParaRPr lang="zh-CN" altLang="en-US" sz="1400"/>
          </a:p>
          <a:p>
            <a:r>
              <a:rPr lang="en-US" altLang="zh-CN" sz="1400"/>
              <a:t>5</a:t>
            </a:r>
            <a:r>
              <a:rPr lang="zh-CN" altLang="en-US" sz="1400"/>
              <a:t>.</a:t>
            </a:r>
            <a:r>
              <a:rPr lang="zh-CN" altLang="en-US" sz="1400">
                <a:solidFill>
                  <a:schemeClr val="tx1"/>
                </a:solidFill>
              </a:rPr>
              <a:t>申报</a:t>
            </a:r>
            <a:r>
              <a:rPr lang="zh-CN" altLang="en-US" sz="1400">
                <a:solidFill>
                  <a:srgbClr val="FF0000"/>
                </a:solidFill>
              </a:rPr>
              <a:t>新建智能制造项目的提供环评审批材料复印件</a:t>
            </a:r>
            <a:r>
              <a:rPr lang="zh-CN" altLang="en-US" sz="1400"/>
              <a:t>;</a:t>
            </a:r>
            <a:endParaRPr lang="zh-CN" altLang="en-US" sz="1400"/>
          </a:p>
          <a:p>
            <a:pPr marL="0" algn="l">
              <a:buClrTx/>
              <a:buSzTx/>
            </a:pPr>
            <a:r>
              <a:rPr lang="en-US" altLang="zh-CN" sz="1400">
                <a:solidFill>
                  <a:schemeClr val="tx1"/>
                </a:solidFill>
              </a:rPr>
              <a:t>6</a:t>
            </a:r>
            <a:r>
              <a:rPr lang="zh-CN" altLang="en-US" sz="1400">
                <a:solidFill>
                  <a:schemeClr val="tx1"/>
                </a:solidFill>
              </a:rPr>
              <a:t>.统计部门出具的项目入库证明（表5）</a:t>
            </a:r>
            <a:endParaRPr lang="zh-CN" altLang="en-US" sz="1400">
              <a:solidFill>
                <a:schemeClr val="tx1"/>
              </a:solidFill>
            </a:endParaRPr>
          </a:p>
          <a:p>
            <a:r>
              <a:rPr lang="en-US" altLang="zh-CN" sz="1400">
                <a:solidFill>
                  <a:schemeClr val="tx1"/>
                </a:solidFill>
              </a:rPr>
              <a:t>7</a:t>
            </a:r>
            <a:r>
              <a:rPr lang="zh-CN" altLang="en-US" sz="1400">
                <a:solidFill>
                  <a:schemeClr val="tx1"/>
                </a:solidFill>
              </a:rPr>
              <a:t>.纳入</a:t>
            </a:r>
            <a:r>
              <a:rPr lang="zh-CN" altLang="en-US" sz="1400">
                <a:solidFill>
                  <a:srgbClr val="FF0000"/>
                </a:solidFill>
              </a:rPr>
              <a:t>河南省智能制造项目库的截图</a:t>
            </a:r>
            <a:r>
              <a:rPr lang="zh-CN" altLang="en-US" sz="1400"/>
              <a:t>；</a:t>
            </a:r>
            <a:endParaRPr lang="zh-CN" altLang="en-US" sz="1400"/>
          </a:p>
          <a:p>
            <a:pPr marL="0" algn="l">
              <a:buClrTx/>
              <a:buSzTx/>
            </a:pPr>
            <a:r>
              <a:rPr lang="en-US" altLang="zh-CN" sz="1400">
                <a:solidFill>
                  <a:schemeClr val="tx1"/>
                </a:solidFill>
              </a:rPr>
              <a:t>8</a:t>
            </a:r>
            <a:r>
              <a:rPr lang="zh-CN" altLang="en-US" sz="1400">
                <a:solidFill>
                  <a:schemeClr val="tx1"/>
                </a:solidFill>
              </a:rPr>
              <a:t>.经会计师事务所审计的企业20</a:t>
            </a:r>
            <a:r>
              <a:rPr lang="en-US" altLang="zh-CN" sz="1400">
                <a:solidFill>
                  <a:schemeClr val="tx1"/>
                </a:solidFill>
              </a:rPr>
              <a:t>20</a:t>
            </a:r>
            <a:r>
              <a:rPr lang="zh-CN" altLang="en-US" sz="1400">
                <a:solidFill>
                  <a:schemeClr val="tx1"/>
                </a:solidFill>
              </a:rPr>
              <a:t>年度审计报告（带验证码或防伪标识）；</a:t>
            </a:r>
            <a:endParaRPr lang="zh-CN" altLang="en-US" sz="1400">
              <a:solidFill>
                <a:schemeClr val="tx1"/>
              </a:solidFill>
            </a:endParaRPr>
          </a:p>
          <a:p>
            <a:pPr marL="0" algn="l">
              <a:buClrTx/>
              <a:buSzTx/>
            </a:pPr>
            <a:r>
              <a:rPr lang="en-US" altLang="zh-CN" sz="1400">
                <a:solidFill>
                  <a:schemeClr val="tx1"/>
                </a:solidFill>
              </a:rPr>
              <a:t>9</a:t>
            </a:r>
            <a:r>
              <a:rPr lang="zh-CN" altLang="en-US" sz="1400">
                <a:solidFill>
                  <a:schemeClr val="tx1"/>
                </a:solidFill>
              </a:rPr>
              <a:t>.</a:t>
            </a:r>
            <a:r>
              <a:rPr lang="zh-CN" altLang="en-US" sz="1400">
                <a:solidFill>
                  <a:srgbClr val="FF0000"/>
                </a:solidFill>
              </a:rPr>
              <a:t>项目设备及配套工业软件投入明细表</a:t>
            </a:r>
            <a:r>
              <a:rPr lang="zh-CN" altLang="en-US" sz="1400">
                <a:solidFill>
                  <a:schemeClr val="tx1"/>
                </a:solidFill>
              </a:rPr>
              <a:t>(参照表8，附发票复印件);</a:t>
            </a:r>
            <a:endParaRPr lang="zh-CN" altLang="en-US" sz="1400">
              <a:solidFill>
                <a:schemeClr val="tx1"/>
              </a:solidFill>
            </a:endParaRPr>
          </a:p>
          <a:p>
            <a:pPr marL="0" algn="l">
              <a:buClrTx/>
              <a:buSzTx/>
            </a:pPr>
            <a:r>
              <a:rPr lang="zh-CN" altLang="en-US" sz="1400">
                <a:solidFill>
                  <a:schemeClr val="tx1"/>
                </a:solidFill>
              </a:rPr>
              <a:t>1</a:t>
            </a:r>
            <a:r>
              <a:rPr lang="en-US" altLang="zh-CN" sz="1400">
                <a:solidFill>
                  <a:schemeClr val="tx1"/>
                </a:solidFill>
              </a:rPr>
              <a:t>0</a:t>
            </a:r>
            <a:r>
              <a:rPr lang="zh-CN" altLang="en-US" sz="1400">
                <a:solidFill>
                  <a:schemeClr val="tx1"/>
                </a:solidFill>
              </a:rPr>
              <a:t>.设备</a:t>
            </a:r>
            <a:r>
              <a:rPr lang="zh-CN" altLang="en-US" sz="1400">
                <a:solidFill>
                  <a:srgbClr val="FF0000"/>
                </a:solidFill>
              </a:rPr>
              <a:t>单价超过100万元的提供设备采购合同</a:t>
            </a:r>
            <a:r>
              <a:rPr lang="zh-CN" altLang="en-US" sz="1400">
                <a:solidFill>
                  <a:schemeClr val="tx1"/>
                </a:solidFill>
              </a:rPr>
              <a:t>(附同一合同对应发票、记账凭证、付款凭证、银行回单、设备入库单等相关证明材料)；</a:t>
            </a:r>
            <a:endParaRPr lang="zh-CN" altLang="en-US" sz="1400">
              <a:solidFill>
                <a:schemeClr val="tx1"/>
              </a:solidFill>
            </a:endParaRPr>
          </a:p>
          <a:p>
            <a:pPr marL="0" algn="l">
              <a:buClrTx/>
              <a:buSzTx/>
            </a:pPr>
            <a:r>
              <a:rPr lang="zh-CN" altLang="en-US" sz="1400">
                <a:solidFill>
                  <a:schemeClr val="tx1"/>
                </a:solidFill>
              </a:rPr>
              <a:t>1</a:t>
            </a:r>
            <a:r>
              <a:rPr lang="en-US" altLang="zh-CN" sz="1400">
                <a:solidFill>
                  <a:schemeClr val="tx1"/>
                </a:solidFill>
              </a:rPr>
              <a:t>1</a:t>
            </a:r>
            <a:r>
              <a:rPr lang="zh-CN" altLang="en-US" sz="1400">
                <a:solidFill>
                  <a:schemeClr val="tx1"/>
                </a:solidFill>
              </a:rPr>
              <a:t>.企业与融资租赁机构签订的融资租赁合同，融资租赁支付凭证复印件、发票清单复印件（符合《河南省人民政府办公厅关于促进融资租赁业发展的实施意见》（豫政办〔2016〕181号</a:t>
            </a:r>
            <a:r>
              <a:rPr sz="1400">
                <a:solidFill>
                  <a:schemeClr val="tx1"/>
                </a:solidFill>
                <a:sym typeface="+mn-ea"/>
              </a:rPr>
              <a:t>）要求）。</a:t>
            </a:r>
            <a:endParaRPr lang="zh-CN" altLang="en-US" sz="1400">
              <a:solidFill>
                <a:schemeClr val="tx1"/>
              </a:solidFill>
              <a:sym typeface="+mn-ea"/>
            </a:endParaRP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r>
              <a:rPr sz="3200">
                <a:sym typeface="+mn-ea"/>
              </a:rPr>
              <a:t>二、两化融合贯标奖励</a:t>
            </a:r>
            <a:r>
              <a:rPr lang="en-US" altLang="zh-CN" sz="3200">
                <a:sym typeface="+mn-ea"/>
              </a:rPr>
              <a:t>—</a:t>
            </a:r>
            <a:r>
              <a:rPr sz="3200">
                <a:sym typeface="+mn-ea"/>
              </a:rPr>
              <a:t>政策标准</a:t>
            </a:r>
            <a:endParaRPr lang="zh-CN" altLang="en-US" sz="3200">
              <a:sym typeface="+mn-ea"/>
            </a:endParaRPr>
          </a:p>
        </p:txBody>
      </p:sp>
      <p:sp>
        <p:nvSpPr>
          <p:cNvPr id="3" name="内容占位符 2"/>
          <p:cNvSpPr>
            <a:spLocks noGrp="1"/>
          </p:cNvSpPr>
          <p:nvPr>
            <p:ph idx="1"/>
          </p:nvPr>
        </p:nvSpPr>
        <p:spPr/>
        <p:txBody>
          <a:bodyPr>
            <a:normAutofit lnSpcReduction="20000"/>
          </a:bodyPr>
          <a:p>
            <a:pPr marL="0" algn="l">
              <a:buClrTx/>
              <a:buSzTx/>
            </a:pPr>
            <a:r>
              <a:rPr lang="zh-CN" altLang="en-US">
                <a:solidFill>
                  <a:schemeClr val="tx1"/>
                </a:solidFill>
              </a:rPr>
              <a:t>1.支持范围</a:t>
            </a:r>
            <a:endParaRPr lang="zh-CN" altLang="en-US">
              <a:solidFill>
                <a:schemeClr val="tx1"/>
              </a:solidFill>
            </a:endParaRPr>
          </a:p>
          <a:p>
            <a:pPr marL="0" algn="l">
              <a:buClrTx/>
              <a:buSzTx/>
              <a:buNone/>
            </a:pPr>
            <a:r>
              <a:rPr lang="zh-CN" altLang="en-US">
                <a:solidFill>
                  <a:schemeClr val="tx1"/>
                </a:solidFill>
              </a:rPr>
              <a:t>   </a:t>
            </a:r>
            <a:r>
              <a:rPr lang="en-US" altLang="zh-CN">
                <a:solidFill>
                  <a:schemeClr val="tx1"/>
                </a:solidFill>
              </a:rPr>
              <a:t>2020</a:t>
            </a:r>
            <a:r>
              <a:rPr lang="zh-CN" altLang="en-US">
                <a:solidFill>
                  <a:schemeClr val="tx1"/>
                </a:solidFill>
              </a:rPr>
              <a:t>年获得两化融合管理体系贯标评定的</a:t>
            </a:r>
            <a:r>
              <a:rPr lang="zh-CN" altLang="en-US">
                <a:solidFill>
                  <a:srgbClr val="FF0000"/>
                </a:solidFill>
              </a:rPr>
              <a:t>规模以上工业企业</a:t>
            </a:r>
            <a:r>
              <a:rPr lang="zh-CN" altLang="en-US"/>
              <a:t>。</a:t>
            </a:r>
            <a:endParaRPr lang="zh-CN" altLang="en-US"/>
          </a:p>
          <a:p>
            <a:pPr marL="0" algn="l">
              <a:buClrTx/>
              <a:buSzTx/>
            </a:pPr>
            <a:r>
              <a:rPr lang="zh-CN" altLang="en-US">
                <a:solidFill>
                  <a:schemeClr val="tx1"/>
                </a:solidFill>
              </a:rPr>
              <a:t>2.支持标准</a:t>
            </a:r>
            <a:endParaRPr lang="zh-CN" altLang="en-US">
              <a:solidFill>
                <a:schemeClr val="tx1"/>
              </a:solidFill>
            </a:endParaRPr>
          </a:p>
          <a:p>
            <a:pPr marL="0" algn="l">
              <a:buClrTx/>
              <a:buSzTx/>
              <a:buNone/>
            </a:pPr>
            <a:r>
              <a:rPr lang="zh-CN" altLang="en-US"/>
              <a:t>   </a:t>
            </a:r>
            <a:r>
              <a:rPr lang="zh-CN" altLang="en-US">
                <a:solidFill>
                  <a:schemeClr val="tx1"/>
                </a:solidFill>
              </a:rPr>
              <a:t> 对</a:t>
            </a:r>
            <a:r>
              <a:rPr lang="zh-CN" altLang="en-US">
                <a:solidFill>
                  <a:srgbClr val="FF0000"/>
                </a:solidFill>
              </a:rPr>
              <a:t>首次</a:t>
            </a:r>
            <a:r>
              <a:rPr lang="zh-CN" altLang="en-US">
                <a:solidFill>
                  <a:schemeClr val="tx1"/>
                </a:solidFill>
              </a:rPr>
              <a:t>通过国家认定的“两化融合”管理体系贯标评定的企业给予30万元一次性奖励。</a:t>
            </a:r>
            <a:endParaRPr lang="zh-CN" altLang="en-US">
              <a:solidFill>
                <a:schemeClr val="tx1"/>
              </a:solidFill>
            </a:endParaRPr>
          </a:p>
          <a:p>
            <a:pPr marL="0" algn="l">
              <a:buClrTx/>
              <a:buSzTx/>
              <a:buNone/>
            </a:pPr>
            <a:r>
              <a:rPr>
                <a:solidFill>
                  <a:srgbClr val="FF0000"/>
                </a:solidFill>
                <a:sym typeface="+mn-ea"/>
              </a:rPr>
              <a:t>解读</a:t>
            </a:r>
            <a:r>
              <a:rPr>
                <a:solidFill>
                  <a:schemeClr val="tx1"/>
                </a:solidFill>
                <a:sym typeface="+mn-ea"/>
              </a:rPr>
              <a:t>：1、要素1：</a:t>
            </a:r>
            <a:r>
              <a:rPr lang="en-US" altLang="zh-CN">
                <a:solidFill>
                  <a:schemeClr val="tx1"/>
                </a:solidFill>
                <a:sym typeface="+mn-ea"/>
              </a:rPr>
              <a:t>2020</a:t>
            </a:r>
            <a:r>
              <a:rPr>
                <a:solidFill>
                  <a:schemeClr val="tx1"/>
                </a:solidFill>
                <a:sym typeface="+mn-ea"/>
              </a:rPr>
              <a:t>年获得证书；</a:t>
            </a:r>
            <a:endParaRPr>
              <a:solidFill>
                <a:schemeClr val="tx1"/>
              </a:solidFill>
              <a:sym typeface="+mn-ea"/>
            </a:endParaRPr>
          </a:p>
          <a:p>
            <a:pPr marL="0" algn="l">
              <a:buClrTx/>
              <a:buSzTx/>
              <a:buNone/>
            </a:pPr>
            <a:r>
              <a:rPr>
                <a:solidFill>
                  <a:schemeClr val="tx1"/>
                </a:solidFill>
                <a:sym typeface="+mn-ea"/>
              </a:rPr>
              <a:t>         2、要素2：规模以上工业企业；</a:t>
            </a:r>
            <a:endParaRPr>
              <a:solidFill>
                <a:schemeClr val="tx1"/>
              </a:solidFill>
              <a:sym typeface="+mn-ea"/>
            </a:endParaRPr>
          </a:p>
          <a:p>
            <a:pPr marL="0" algn="l">
              <a:buClrTx/>
              <a:buSzTx/>
              <a:buNone/>
            </a:pPr>
            <a:r>
              <a:rPr>
                <a:solidFill>
                  <a:schemeClr val="tx1"/>
                </a:solidFill>
                <a:sym typeface="+mn-ea"/>
              </a:rPr>
              <a:t>         3、要素3：首次获得；</a:t>
            </a:r>
            <a:endParaRPr>
              <a:solidFill>
                <a:schemeClr val="tx1"/>
              </a:solidFill>
              <a:sym typeface="+mn-ea"/>
            </a:endParaRPr>
          </a:p>
          <a:p>
            <a:pPr marL="0" algn="l">
              <a:buClrTx/>
              <a:buSzTx/>
              <a:buNone/>
            </a:pPr>
            <a:r>
              <a:rPr>
                <a:sym typeface="+mn-ea"/>
              </a:rPr>
              <a:t>     </a:t>
            </a:r>
            <a:r>
              <a:rPr>
                <a:solidFill>
                  <a:schemeClr val="tx1"/>
                </a:solidFill>
                <a:sym typeface="+mn-ea"/>
              </a:rPr>
              <a:t>    4、证书在“</a:t>
            </a:r>
            <a:r>
              <a:rPr>
                <a:sym typeface="+mn-ea"/>
                <a:hlinkClick r:id="rId1"/>
              </a:rPr>
              <a:t>两化融合管理体系评定管理平台</a:t>
            </a:r>
            <a:r>
              <a:rPr>
                <a:solidFill>
                  <a:schemeClr val="tx1"/>
                </a:solidFill>
                <a:sym typeface="+mn-ea"/>
              </a:rPr>
              <a:t>”中查询有效。</a:t>
            </a:r>
            <a:endParaRPr>
              <a:solidFill>
                <a:schemeClr val="tx1"/>
              </a:solidFill>
              <a:sym typeface="+mn-ea"/>
            </a:endParaRPr>
          </a:p>
          <a:p>
            <a:pPr marL="0" indent="0">
              <a:buNone/>
            </a:pPr>
            <a:r>
              <a:rPr>
                <a:sym typeface="+mn-ea"/>
              </a:rPr>
              <a:t>        </a:t>
            </a:r>
            <a:endParaRPr lang="zh-CN" altLang="en-US"/>
          </a:p>
        </p:txBody>
      </p:sp>
    </p:spTree>
    <p:custDataLst>
      <p:tags r:id="rId2"/>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en-US" altLang="zh-CN"/>
          </a:p>
        </p:txBody>
      </p:sp>
      <p:pic>
        <p:nvPicPr>
          <p:cNvPr id="4" name="内容占位符 3"/>
          <p:cNvPicPr>
            <a:picLocks noChangeAspect="1"/>
          </p:cNvPicPr>
          <p:nvPr>
            <p:ph idx="1"/>
            <p:custDataLst>
              <p:tags r:id="rId1"/>
            </p:custDataLst>
          </p:nvPr>
        </p:nvPicPr>
        <p:blipFill>
          <a:blip r:embed="rId2"/>
          <a:stretch>
            <a:fillRect/>
          </a:stretch>
        </p:blipFill>
        <p:spPr>
          <a:xfrm>
            <a:off x="1270635" y="1477010"/>
            <a:ext cx="9563100" cy="4705350"/>
          </a:xfrm>
          <a:prstGeom prst="rect">
            <a:avLst/>
          </a:prstGeom>
        </p:spPr>
      </p:pic>
      <p:sp>
        <p:nvSpPr>
          <p:cNvPr id="5" name="矩形标注 4"/>
          <p:cNvSpPr/>
          <p:nvPr/>
        </p:nvSpPr>
        <p:spPr>
          <a:xfrm>
            <a:off x="7563485" y="3544570"/>
            <a:ext cx="1502410" cy="569595"/>
          </a:xfrm>
          <a:prstGeom prst="wedgeRectCallout">
            <a:avLst>
              <a:gd name="adj1" fmla="val -66821"/>
              <a:gd name="adj2" fmla="val -1071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证书需处于有效状态</a:t>
            </a:r>
            <a:endParaRPr lang="zh-CN" altLang="en-US"/>
          </a:p>
        </p:txBody>
      </p:sp>
    </p:spTree>
    <p:custDataLst>
      <p:tags r:id="rId3"/>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sz="3200">
                <a:sym typeface="+mn-ea"/>
              </a:rPr>
              <a:t>二、两化融合贯标奖励</a:t>
            </a:r>
            <a:r>
              <a:rPr lang="en-US" altLang="zh-CN" sz="3200">
                <a:sym typeface="+mn-ea"/>
              </a:rPr>
              <a:t>—</a:t>
            </a:r>
            <a:r>
              <a:rPr sz="3200">
                <a:sym typeface="+mn-ea"/>
              </a:rPr>
              <a:t>申报材料</a:t>
            </a:r>
            <a:endParaRPr lang="zh-CN" altLang="en-US" sz="3200">
              <a:sym typeface="+mn-ea"/>
            </a:endParaRPr>
          </a:p>
        </p:txBody>
      </p:sp>
      <p:sp>
        <p:nvSpPr>
          <p:cNvPr id="3" name="内容占位符 2"/>
          <p:cNvSpPr>
            <a:spLocks noGrp="1"/>
          </p:cNvSpPr>
          <p:nvPr>
            <p:ph idx="1"/>
          </p:nvPr>
        </p:nvSpPr>
        <p:spPr/>
        <p:txBody>
          <a:bodyPr/>
          <a:p>
            <a:pPr marL="0" algn="l">
              <a:buClrTx/>
              <a:buSzTx/>
            </a:pPr>
            <a:r>
              <a:rPr>
                <a:solidFill>
                  <a:schemeClr val="tx1"/>
                </a:solidFill>
                <a:sym typeface="+mn-ea"/>
              </a:rPr>
              <a:t>1.奖补专项资金申报表1-3和表2；</a:t>
            </a:r>
            <a:endParaRPr lang="zh-CN" altLang="en-US">
              <a:solidFill>
                <a:schemeClr val="tx1"/>
              </a:solidFill>
            </a:endParaRPr>
          </a:p>
          <a:p>
            <a:pPr marL="0" algn="l">
              <a:buClrTx/>
              <a:buSzTx/>
            </a:pPr>
            <a:r>
              <a:rPr>
                <a:solidFill>
                  <a:schemeClr val="tx1"/>
                </a:solidFill>
                <a:sym typeface="+mn-ea"/>
              </a:rPr>
              <a:t>2.国家主管部门批准营业的证件复印件（“多证合一”，提供营业执照复印件）；</a:t>
            </a:r>
            <a:endParaRPr lang="zh-CN" altLang="en-US">
              <a:solidFill>
                <a:schemeClr val="tx1"/>
              </a:solidFill>
            </a:endParaRPr>
          </a:p>
          <a:p>
            <a:pPr marL="0" algn="l">
              <a:buClrTx/>
              <a:buSzTx/>
            </a:pPr>
            <a:r>
              <a:rPr lang="en-US" altLang="zh-CN">
                <a:solidFill>
                  <a:schemeClr val="tx1"/>
                </a:solidFill>
                <a:sym typeface="+mn-ea"/>
              </a:rPr>
              <a:t>3</a:t>
            </a:r>
            <a:r>
              <a:rPr>
                <a:solidFill>
                  <a:schemeClr val="tx1"/>
                </a:solidFill>
                <a:sym typeface="+mn-ea"/>
              </a:rPr>
              <a:t>.经会计师事务所审计的企业20</a:t>
            </a:r>
            <a:r>
              <a:rPr lang="en-US" altLang="zh-CN">
                <a:solidFill>
                  <a:schemeClr val="tx1"/>
                </a:solidFill>
                <a:sym typeface="+mn-ea"/>
              </a:rPr>
              <a:t>20</a:t>
            </a:r>
            <a:r>
              <a:rPr>
                <a:solidFill>
                  <a:schemeClr val="tx1"/>
                </a:solidFill>
                <a:sym typeface="+mn-ea"/>
              </a:rPr>
              <a:t>年度审计报告（带验证码或防伪标识）；</a:t>
            </a:r>
            <a:endParaRPr lang="zh-CN" altLang="en-US">
              <a:solidFill>
                <a:schemeClr val="tx1"/>
              </a:solidFill>
            </a:endParaRPr>
          </a:p>
          <a:p>
            <a:pPr marL="0" algn="l">
              <a:buClrTx/>
              <a:buSzTx/>
            </a:pPr>
            <a:r>
              <a:rPr lang="en-US" altLang="zh-CN">
                <a:solidFill>
                  <a:schemeClr val="tx1"/>
                </a:solidFill>
                <a:sym typeface="+mn-ea"/>
              </a:rPr>
              <a:t>4</a:t>
            </a:r>
            <a:r>
              <a:rPr>
                <a:solidFill>
                  <a:schemeClr val="tx1"/>
                </a:solidFill>
                <a:sym typeface="+mn-ea"/>
              </a:rPr>
              <a:t>.“两化融合”管理体系评定机构的认证文件或企业获得的认证证书；</a:t>
            </a:r>
            <a:endParaRPr lang="zh-CN" altLang="en-US">
              <a:solidFill>
                <a:schemeClr val="tx1"/>
              </a:solidFill>
            </a:endParaRPr>
          </a:p>
          <a:p>
            <a:pPr marL="0" algn="l">
              <a:buClrTx/>
              <a:buSzTx/>
            </a:pPr>
            <a:r>
              <a:rPr lang="en-US" altLang="zh-CN">
                <a:solidFill>
                  <a:schemeClr val="tx1"/>
                </a:solidFill>
                <a:sym typeface="+mn-ea"/>
              </a:rPr>
              <a:t>5</a:t>
            </a:r>
            <a:r>
              <a:rPr>
                <a:solidFill>
                  <a:schemeClr val="tx1"/>
                </a:solidFill>
                <a:sym typeface="+mn-ea"/>
              </a:rPr>
              <a:t>.贯标工作实施、运行报告（含贯标流程总结、贯标资金投入、贯标效果总结等）。</a:t>
            </a:r>
            <a:endParaRPr>
              <a:solidFill>
                <a:schemeClr val="tx1"/>
              </a:solidFill>
              <a:sym typeface="+mn-ea"/>
            </a:endParaRPr>
          </a:p>
          <a:p>
            <a:pPr marL="0" indent="0" algn="l">
              <a:buClrTx/>
              <a:buSzTx/>
              <a:buNone/>
            </a:pPr>
            <a:endParaRPr>
              <a:solidFill>
                <a:schemeClr val="tx1"/>
              </a:solidFill>
              <a:sym typeface="+mn-ea"/>
            </a:endParaRPr>
          </a:p>
          <a:p>
            <a:pPr marL="0" indent="0" algn="l">
              <a:buClrTx/>
              <a:buSzTx/>
              <a:buNone/>
            </a:pPr>
            <a:r>
              <a:rPr>
                <a:solidFill>
                  <a:schemeClr val="tx1"/>
                </a:solidFill>
                <a:sym typeface="+mn-ea"/>
              </a:rPr>
              <a:t> </a:t>
            </a:r>
            <a:r>
              <a:rPr lang="en-US" altLang="zh-CN">
                <a:solidFill>
                  <a:schemeClr val="tx1"/>
                </a:solidFill>
                <a:sym typeface="+mn-ea"/>
              </a:rPr>
              <a:t>  </a:t>
            </a:r>
            <a:r>
              <a:rPr>
                <a:solidFill>
                  <a:schemeClr val="tx1"/>
                </a:solidFill>
                <a:sym typeface="+mn-ea"/>
              </a:rPr>
              <a:t>咨询处室：两化融合处     67886927</a:t>
            </a:r>
            <a:endParaRPr lang="zh-CN" altLang="en-US">
              <a:solidFill>
                <a:schemeClr val="tx1"/>
              </a:solidFill>
            </a:endParaRPr>
          </a:p>
          <a:p>
            <a:pPr marL="0" indent="0" algn="l">
              <a:buClrTx/>
              <a:buSzTx/>
              <a:buNone/>
            </a:pPr>
            <a:endParaRPr>
              <a:solidFill>
                <a:schemeClr val="tx1"/>
              </a:solidFill>
              <a:sym typeface="+mn-ea"/>
            </a:endParaRPr>
          </a:p>
          <a:p>
            <a:pPr marL="0" indent="0">
              <a:buNone/>
            </a:pPr>
            <a:endParaRPr lang="zh-CN" altLang="en-US"/>
          </a:p>
          <a:p>
            <a:endParaRPr lang="zh-CN" altLang="en-US"/>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611575" y="984305"/>
            <a:ext cx="10969200" cy="4759200"/>
          </a:xfrm>
        </p:spPr>
        <p:txBody>
          <a:bodyPr>
            <a:normAutofit lnSpcReduction="10000"/>
          </a:bodyPr>
          <a:p>
            <a:pPr marL="0" indent="0">
              <a:buNone/>
            </a:pPr>
            <a:r>
              <a:rPr>
                <a:solidFill>
                  <a:srgbClr val="FF0000"/>
                </a:solidFill>
                <a:sym typeface="+mn-ea"/>
              </a:rPr>
              <a:t>希望企业</a:t>
            </a:r>
            <a:endParaRPr lang="zh-CN" altLang="en-US">
              <a:solidFill>
                <a:srgbClr val="FF0000"/>
              </a:solidFill>
            </a:endParaRPr>
          </a:p>
          <a:p>
            <a:pPr marL="0" algn="l">
              <a:buClrTx/>
              <a:buSzTx/>
              <a:buFont typeface="Wingdings" panose="05000000000000000000" charset="0"/>
              <a:buChar char="Ø"/>
            </a:pPr>
            <a:r>
              <a:rPr>
                <a:solidFill>
                  <a:schemeClr val="tx1"/>
                </a:solidFill>
                <a:sym typeface="+mn-ea"/>
              </a:rPr>
              <a:t>要</a:t>
            </a:r>
            <a:r>
              <a:rPr>
                <a:solidFill>
                  <a:srgbClr val="FF0000"/>
                </a:solidFill>
                <a:sym typeface="+mn-ea"/>
              </a:rPr>
              <a:t>“本质贯标”</a:t>
            </a:r>
            <a:r>
              <a:rPr>
                <a:solidFill>
                  <a:schemeClr val="tx1"/>
                </a:solidFill>
                <a:sym typeface="+mn-ea"/>
              </a:rPr>
              <a:t>不要“形式贯标”。</a:t>
            </a:r>
            <a:endParaRPr>
              <a:solidFill>
                <a:schemeClr val="tx1"/>
              </a:solidFill>
              <a:sym typeface="+mn-ea"/>
            </a:endParaRPr>
          </a:p>
          <a:p>
            <a:pPr marL="457200" lvl="2" algn="l" defTabSz="914400">
              <a:lnSpc>
                <a:spcPct val="130000"/>
              </a:lnSpc>
              <a:spcAft>
                <a:spcPts val="1000"/>
              </a:spcAft>
              <a:buClrTx/>
              <a:buSzTx/>
              <a:buFont typeface="Wingdings" panose="05000000000000000000" charset="0"/>
              <a:buChar char="p"/>
            </a:pPr>
            <a:r>
              <a:rPr sz="1800">
                <a:solidFill>
                  <a:schemeClr val="tx1"/>
                </a:solidFill>
                <a:sym typeface="+mn-ea"/>
              </a:rPr>
              <a:t>本质贯标：企业自上而下认同两化融合管理体系的思想，运用管理体系的原则和方法，推动企业自身的管理变革，实现预期的目标，并通过目标的不断提升、不断达成，来持续改进企业的两化融合体系运行绩效和两化融合水平绩效。</a:t>
            </a:r>
            <a:endParaRPr sz="1800">
              <a:solidFill>
                <a:schemeClr val="tx1"/>
              </a:solidFill>
              <a:sym typeface="+mn-ea"/>
            </a:endParaRPr>
          </a:p>
          <a:p>
            <a:pPr marL="457200" lvl="2" algn="l" defTabSz="914400">
              <a:lnSpc>
                <a:spcPct val="130000"/>
              </a:lnSpc>
              <a:spcAft>
                <a:spcPts val="1000"/>
              </a:spcAft>
              <a:buClrTx/>
              <a:buSzTx/>
              <a:buFont typeface="Wingdings" panose="05000000000000000000" charset="0"/>
              <a:buChar char="p"/>
            </a:pPr>
            <a:r>
              <a:rPr sz="1800">
                <a:solidFill>
                  <a:schemeClr val="tx1"/>
                </a:solidFill>
                <a:sym typeface="+mn-ea"/>
              </a:rPr>
              <a:t>形式贯标：单纯以通过认定为目的的贯标，如编些文件、补些记录的贯标；以争取政府项目补助为出发点的贯标；领导层置身事外的贯标；认为贯标就是组织编写文件、按文件执行并保存记录等等。</a:t>
            </a:r>
            <a:endParaRPr sz="1800">
              <a:solidFill>
                <a:schemeClr val="tx1"/>
              </a:solidFill>
              <a:sym typeface="+mn-ea"/>
            </a:endParaRPr>
          </a:p>
          <a:p>
            <a:pPr>
              <a:buFont typeface="Wingdings" panose="05000000000000000000" charset="0"/>
              <a:buChar char="Ø"/>
            </a:pPr>
            <a:r>
              <a:rPr sz="1800">
                <a:solidFill>
                  <a:schemeClr val="tx1"/>
                </a:solidFill>
                <a:sym typeface="+mn-ea"/>
              </a:rPr>
              <a:t>两化融合管理体系升级版已正式启动，自2021年7月15日起，对于所有的初次评定、监督审核、再评定，评定机构不再受理单独按照GB/T 23001—2017要求进行的基础版评定申请，仅受理按照GB/T 23001—2017和T/AIITRE10003—2020要求进行的升级版分级评定申请。我们正在研究政策调整方案，请企业瞄准</a:t>
            </a:r>
            <a:r>
              <a:rPr lang="en-US" altLang="zh-CN" sz="1800">
                <a:solidFill>
                  <a:schemeClr val="tx1"/>
                </a:solidFill>
                <a:sym typeface="+mn-ea"/>
              </a:rPr>
              <a:t>AAA</a:t>
            </a:r>
            <a:r>
              <a:rPr sz="1800">
                <a:solidFill>
                  <a:schemeClr val="tx1"/>
                </a:solidFill>
                <a:sym typeface="+mn-ea"/>
              </a:rPr>
              <a:t>级及以上标准开展贯标评定。</a:t>
            </a:r>
            <a:endParaRPr lang="zh-CN" altLang="en-US" sz="1800">
              <a:solidFill>
                <a:schemeClr val="tx1"/>
              </a:solidFill>
            </a:endParaRPr>
          </a:p>
          <a:p>
            <a:endParaRPr lang="zh-CN" altLang="en-US"/>
          </a:p>
        </p:txBody>
      </p:sp>
      <p:pic>
        <p:nvPicPr>
          <p:cNvPr id="2" name="图片 1"/>
          <p:cNvPicPr>
            <a:picLocks noChangeAspect="1"/>
          </p:cNvPicPr>
          <p:nvPr>
            <p:custDataLst>
              <p:tags r:id="rId1"/>
            </p:custDataLst>
          </p:nvPr>
        </p:nvPicPr>
        <p:blipFill>
          <a:blip r:embed="rId2"/>
          <a:srcRect l="214" t="13288"/>
          <a:stretch>
            <a:fillRect/>
          </a:stretch>
        </p:blipFill>
        <p:spPr>
          <a:xfrm>
            <a:off x="1446530" y="5556250"/>
            <a:ext cx="8896350" cy="1205865"/>
          </a:xfrm>
          <a:prstGeom prst="rect">
            <a:avLst/>
          </a:prstGeom>
        </p:spPr>
      </p:pic>
    </p:spTree>
    <p:custDataLst>
      <p:tags r:id="rId3"/>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UNIT_ISCONTENTSTITLE" val="0"/>
  <p:tag name="KSO_WM_UNIT_ISNUMDGMTITLE" val="0"/>
  <p:tag name="KSO_WM_UNIT_PRESET_TEXT" val="空白演示"/>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176_1*a*1"/>
  <p:tag name="KSO_WM_TEMPLATE_CATEGORY" val="custom"/>
  <p:tag name="KSO_WM_TEMPLATE_INDEX" val="20205176"/>
  <p:tag name="KSO_WM_UNIT_LAYERLEVEL" val="1"/>
  <p:tag name="KSO_WM_TAG_VERSION" val="1.0"/>
  <p:tag name="KSO_WM_BEAUTIFY_FLAG" val="#wm#"/>
</p:tagLst>
</file>

<file path=ppt/tags/tag63.xml><?xml version="1.0" encoding="utf-8"?>
<p:tagLst xmlns:p="http://schemas.openxmlformats.org/presentationml/2006/main">
  <p:tag name="KSO_WM_UNIT_ISCONTENTSTITLE" val="0"/>
  <p:tag name="KSO_WM_UNIT_ISNUMDGMTITLE" val="0"/>
  <p:tag name="KSO_WM_UNIT_PRESET_TEXT" val="单击输入您的封面副标题"/>
  <p:tag name="KSO_WM_UNIT_NOCLEAR" val="0"/>
  <p:tag name="KSO_WM_UNIT_SHOW_EDIT_AREA_INDICATION" val="1"/>
  <p:tag name="KSO_WM_UNIT_VALUE" val="111"/>
  <p:tag name="KSO_WM_UNIT_HIGHLIGHT" val="0"/>
  <p:tag name="KSO_WM_UNIT_COMPATIBLE" val="0"/>
  <p:tag name="KSO_WM_UNIT_DIAGRAM_ISNUMVISUAL" val="0"/>
  <p:tag name="KSO_WM_UNIT_DIAGRAM_ISREFERUNIT" val="0"/>
  <p:tag name="KSO_WM_UNIT_TYPE" val="b"/>
  <p:tag name="KSO_WM_UNIT_INDEX" val="1"/>
  <p:tag name="KSO_WM_UNIT_ID" val="custom20205176_1*b*1"/>
  <p:tag name="KSO_WM_TEMPLATE_CATEGORY" val="custom"/>
  <p:tag name="KSO_WM_TEMPLATE_INDEX" val="20205176"/>
  <p:tag name="KSO_WM_UNIT_LAYERLEVEL" val="1"/>
  <p:tag name="KSO_WM_TAG_VERSION" val="1.0"/>
  <p:tag name="KSO_WM_BEAUTIFY_FLAG" val="#wm#"/>
</p:tagLst>
</file>

<file path=ppt/tags/tag64.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custom20205176_4*l_h_i*1_1_1"/>
  <p:tag name="KSO_WM_TEMPLATE_CATEGORY" val="custom"/>
  <p:tag name="KSO_WM_TEMPLATE_INDEX" val="20205176"/>
  <p:tag name="KSO_WM_UNIT_LAYERLEVEL" val="1_1_1"/>
  <p:tag name="KSO_WM_TAG_VERSION" val="1.0"/>
  <p:tag name="KSO_WM_BEAUTIFY_FLAG" val="#wm#"/>
  <p:tag name="KSO_WM_UNIT_TEXT_FILL_FORE_SCHEMECOLOR_INDEX" val="13"/>
  <p:tag name="KSO_WM_UNIT_TEXT_FILL_TYPE" val="1"/>
  <p:tag name="KSO_WM_UNIT_USESOURCEFORMAT_APPLY" val="0"/>
</p:tagLst>
</file>

<file path=ppt/tags/tag66.xml><?xml version="1.0" encoding="utf-8"?>
<p:tagLst xmlns:p="http://schemas.openxmlformats.org/presentationml/2006/main">
  <p:tag name="KSO_WM_UNIT_ISCONTENTSTITLE" val="0"/>
  <p:tag name="KSO_WM_UNIT_PRESET_TEXT" val="单击输入章节标题......"/>
  <p:tag name="KSO_WM_UNIT_NOCLEAR" val="0"/>
  <p:tag name="KSO_WM_UNIT_VALUE" val="3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custom20205176_4*l_h_f*1_1_1"/>
  <p:tag name="KSO_WM_TEMPLATE_CATEGORY" val="custom"/>
  <p:tag name="KSO_WM_TEMPLATE_INDEX" val="20205176"/>
  <p:tag name="KSO_WM_UNIT_LAYERLEVEL" val="1_1_1"/>
  <p:tag name="KSO_WM_TAG_VERSION" val="1.0"/>
  <p:tag name="KSO_WM_BEAUTIFY_FLAG" val="#wm#"/>
  <p:tag name="KSO_WM_UNIT_SHOW_EDIT_AREA_INDICATION" val="1"/>
  <p:tag name="KSO_WM_UNIT_TEXT_FILL_FORE_SCHEMECOLOR_INDEX" val="13"/>
  <p:tag name="KSO_WM_UNIT_TEXT_FILL_TYPE" val="1"/>
  <p:tag name="KSO_WM_UNIT_USESOURCEFORMAT_APPLY" val="0"/>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custom20205176_4*l_h_i*1_2_1"/>
  <p:tag name="KSO_WM_TEMPLATE_CATEGORY" val="custom"/>
  <p:tag name="KSO_WM_TEMPLATE_INDEX" val="20205176"/>
  <p:tag name="KSO_WM_UNIT_LAYERLEVEL" val="1_1_1"/>
  <p:tag name="KSO_WM_TAG_VERSION" val="1.0"/>
  <p:tag name="KSO_WM_BEAUTIFY_FLAG" val="#wm#"/>
  <p:tag name="KSO_WM_UNIT_TEXT_FILL_FORE_SCHEMECOLOR_INDEX" val="13"/>
  <p:tag name="KSO_WM_UNIT_TEXT_FILL_TYPE" val="1"/>
  <p:tag name="KSO_WM_UNIT_USESOURCEFORMAT_APPLY" val="0"/>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custom20205176_4*l_h_i*1_3_1"/>
  <p:tag name="KSO_WM_TEMPLATE_CATEGORY" val="custom"/>
  <p:tag name="KSO_WM_TEMPLATE_INDEX" val="20205176"/>
  <p:tag name="KSO_WM_UNIT_LAYERLEVEL" val="1_1_1"/>
  <p:tag name="KSO_WM_TAG_VERSION" val="1.0"/>
  <p:tag name="KSO_WM_BEAUTIFY_FLAG" val="#wm#"/>
  <p:tag name="KSO_WM_UNIT_TEXT_FILL_FORE_SCHEMECOLOR_INDEX" val="13"/>
  <p:tag name="KSO_WM_UNIT_TEXT_FILL_TYPE" val="1"/>
  <p:tag name="KSO_WM_UNIT_USESOURCEFORMAT_APPLY" val="0"/>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custom20205176_4*l_h_i*1_4_1"/>
  <p:tag name="KSO_WM_TEMPLATE_CATEGORY" val="custom"/>
  <p:tag name="KSO_WM_TEMPLATE_INDEX" val="20205176"/>
  <p:tag name="KSO_WM_UNIT_LAYERLEVEL" val="1_1_1"/>
  <p:tag name="KSO_WM_TAG_VERSION" val="1.0"/>
  <p:tag name="KSO_WM_BEAUTIFY_FLAG" val="#wm#"/>
  <p:tag name="KSO_WM_UNIT_TEXT_FILL_FORE_SCHEMECOLOR_INDEX" val="13"/>
  <p:tag name="KSO_WM_UNIT_TEXT_FILL_TYPE" val="1"/>
  <p:tag name="KSO_WM_UNIT_USESOURCEFORMAT_APPLY" val="0"/>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2"/>
  <p:tag name="KSO_WM_UNIT_ID" val="custom20205176_4*i*2"/>
  <p:tag name="KSO_WM_TEMPLATE_CATEGORY" val="custom"/>
  <p:tag name="KSO_WM_TEMPLATE_INDEX" val="20205176"/>
  <p:tag name="KSO_WM_UNIT_LAYERLEVEL" val="1"/>
  <p:tag name="KSO_WM_TAG_VERSION" val="1.0"/>
  <p:tag name="KSO_WM_BEAUTIFY_FLAG" val="#wm#"/>
  <p:tag name="KSO_WM_UNIT_LINE_FORE_SCHEMECOLOR_INDEX" val="14"/>
  <p:tag name="KSO_WM_UNIT_LINE_FILL_TYPE" val="2"/>
  <p:tag name="KSO_WM_UNIT_USESOURCEFORMAT_APPLY" val="0"/>
</p:tagLst>
</file>

<file path=ppt/tags/tag71.xml><?xml version="1.0" encoding="utf-8"?>
<p:tagLst xmlns:p="http://schemas.openxmlformats.org/presentationml/2006/main">
  <p:tag name="KSO_WM_UNIT_ISCONTENTSTITLE" val="1"/>
  <p:tag name="KSO_WM_UNIT_PRESET_TEXT" val="目录"/>
  <p:tag name="KSO_WM_UNIT_NOCLEAR" val="1"/>
  <p:tag name="KSO_WM_UNIT_VALUE" val="2"/>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05176_4*a*1"/>
  <p:tag name="KSO_WM_TEMPLATE_CATEGORY" val="custom"/>
  <p:tag name="KSO_WM_TEMPLATE_INDEX" val="20205176"/>
  <p:tag name="KSO_WM_UNIT_LAYERLEVEL" val="1"/>
  <p:tag name="KSO_WM_TAG_VERSION" val="1.0"/>
  <p:tag name="KSO_WM_BEAUTIFY_FLAG" val="#wm#"/>
  <p:tag name="KSO_WM_UNIT_ISNUMDGMTITLE" val="0"/>
  <p:tag name="KSO_WM_UNIT_TEXT_FILL_FORE_SCHEMECOLOR_INDEX" val="13"/>
  <p:tag name="KSO_WM_UNIT_TEXT_FILL_TYPE" val="1"/>
  <p:tag name="KSO_WM_UNIT_USESOURCEFORMAT_APPLY" val="0"/>
</p:tagLst>
</file>

<file path=ppt/tags/tag72.xml><?xml version="1.0" encoding="utf-8"?>
<p:tagLst xmlns:p="http://schemas.openxmlformats.org/presentationml/2006/main">
  <p:tag name="KSO_WM_UNIT_ISCONTENTSTITLE" val="0"/>
  <p:tag name="KSO_WM_UNIT_PRESET_TEXT" val="CONTENTS"/>
  <p:tag name="KSO_WM_UNIT_NOCLEAR" val="1"/>
  <p:tag name="KSO_WM_UNIT_VALUE" val="7"/>
  <p:tag name="KSO_WM_UNIT_HIGHLIGHT" val="0"/>
  <p:tag name="KSO_WM_UNIT_COMPATIBLE" val="0"/>
  <p:tag name="KSO_WM_UNIT_DIAGRAM_ISNUMVISUAL" val="0"/>
  <p:tag name="KSO_WM_UNIT_DIAGRAM_ISREFERUNIT" val="0"/>
  <p:tag name="KSO_WM_DIAGRAM_GROUP_CODE" val="l1-1"/>
  <p:tag name="KSO_WM_UNIT_TYPE" val="b"/>
  <p:tag name="KSO_WM_UNIT_INDEX" val="1"/>
  <p:tag name="KSO_WM_UNIT_ID" val="custom20205176_4*b*1"/>
  <p:tag name="KSO_WM_TEMPLATE_CATEGORY" val="custom"/>
  <p:tag name="KSO_WM_TEMPLATE_INDEX" val="20205176"/>
  <p:tag name="KSO_WM_UNIT_LAYERLEVEL" val="1"/>
  <p:tag name="KSO_WM_TAG_VERSION" val="1.0"/>
  <p:tag name="KSO_WM_BEAUTIFY_FLAG" val="#wm#"/>
  <p:tag name="KSO_WM_UNIT_ISNUMDGMTITLE" val="0"/>
  <p:tag name="KSO_WM_UNIT_TEXT_FILL_FORE_SCHEMECOLOR_INDEX" val="13"/>
  <p:tag name="KSO_WM_UNIT_TEXT_FILL_TYPE" val="1"/>
  <p:tag name="KSO_WM_UNIT_USESOURCEFORMAT_APPLY" val="0"/>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05176_4*i*1"/>
  <p:tag name="KSO_WM_TEMPLATE_CATEGORY" val="custom"/>
  <p:tag name="KSO_WM_TEMPLATE_INDEX" val="20205176"/>
  <p:tag name="KSO_WM_UNIT_LAYERLEVEL" val="1"/>
  <p:tag name="KSO_WM_TAG_VERSION" val="1.0"/>
  <p:tag name="KSO_WM_BEAUTIFY_FLAG" val="#wm#"/>
  <p:tag name="KSO_WM_UNIT_FILL_FORE_SCHEMECOLOR_INDEX" val="13"/>
  <p:tag name="KSO_WM_UNIT_FILL_TYPE" val="1"/>
  <p:tag name="KSO_WM_UNIT_TEXT_FILL_FORE_SCHEMECOLOR_INDEX" val="2"/>
  <p:tag name="KSO_WM_UNIT_TEXT_FILL_TYPE" val="1"/>
  <p:tag name="KSO_WM_UNIT_USESOURCEFORMAT_APPLY" val="0"/>
</p:tagLst>
</file>

<file path=ppt/tags/tag74.xml><?xml version="1.0" encoding="utf-8"?>
<p:tagLst xmlns:p="http://schemas.openxmlformats.org/presentationml/2006/main">
  <p:tag name="KSO_WM_UNIT_ISCONTENTSTITLE" val="0"/>
  <p:tag name="KSO_WM_UNIT_PRESET_TEXT" val="单击输入章节标题......"/>
  <p:tag name="KSO_WM_UNIT_NOCLEAR" val="0"/>
  <p:tag name="KSO_WM_UNIT_VALUE" val="3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custom20205176_4*l_h_f*1_2_1"/>
  <p:tag name="KSO_WM_TEMPLATE_CATEGORY" val="custom"/>
  <p:tag name="KSO_WM_TEMPLATE_INDEX" val="20205176"/>
  <p:tag name="KSO_WM_UNIT_LAYERLEVEL" val="1_1_1"/>
  <p:tag name="KSO_WM_TAG_VERSION" val="1.0"/>
  <p:tag name="KSO_WM_BEAUTIFY_FLAG" val="#wm#"/>
  <p:tag name="KSO_WM_UNIT_SHOW_EDIT_AREA_INDICATION" val="1"/>
  <p:tag name="KSO_WM_UNIT_TEXT_FILL_FORE_SCHEMECOLOR_INDEX" val="13"/>
  <p:tag name="KSO_WM_UNIT_TEXT_FILL_TYPE" val="1"/>
  <p:tag name="KSO_WM_UNIT_USESOURCEFORMAT_APPLY" val="0"/>
</p:tagLst>
</file>

<file path=ppt/tags/tag75.xml><?xml version="1.0" encoding="utf-8"?>
<p:tagLst xmlns:p="http://schemas.openxmlformats.org/presentationml/2006/main">
  <p:tag name="KSO_WM_UNIT_ISCONTENTSTITLE" val="0"/>
  <p:tag name="KSO_WM_UNIT_PRESET_TEXT" val="单击输入章节标题......"/>
  <p:tag name="KSO_WM_UNIT_NOCLEAR" val="0"/>
  <p:tag name="KSO_WM_UNIT_VALUE" val="3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custom20205176_4*l_h_f*1_3_1"/>
  <p:tag name="KSO_WM_TEMPLATE_CATEGORY" val="custom"/>
  <p:tag name="KSO_WM_TEMPLATE_INDEX" val="20205176"/>
  <p:tag name="KSO_WM_UNIT_LAYERLEVEL" val="1_1_1"/>
  <p:tag name="KSO_WM_TAG_VERSION" val="1.0"/>
  <p:tag name="KSO_WM_BEAUTIFY_FLAG" val="#wm#"/>
  <p:tag name="KSO_WM_UNIT_SHOW_EDIT_AREA_INDICATION" val="1"/>
  <p:tag name="KSO_WM_UNIT_TEXT_FILL_FORE_SCHEMECOLOR_INDEX" val="13"/>
  <p:tag name="KSO_WM_UNIT_TEXT_FILL_TYPE" val="1"/>
  <p:tag name="KSO_WM_UNIT_USESOURCEFORMAT_APPLY" val="0"/>
</p:tagLst>
</file>

<file path=ppt/tags/tag76.xml><?xml version="1.0" encoding="utf-8"?>
<p:tagLst xmlns:p="http://schemas.openxmlformats.org/presentationml/2006/main">
  <p:tag name="KSO_WM_UNIT_ISCONTENTSTITLE" val="0"/>
  <p:tag name="KSO_WM_UNIT_PRESET_TEXT" val="单击输入章节标题......"/>
  <p:tag name="KSO_WM_UNIT_NOCLEAR" val="0"/>
  <p:tag name="KSO_WM_UNIT_VALUE" val="30"/>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custom20205176_4*l_h_f*1_4_1"/>
  <p:tag name="KSO_WM_TEMPLATE_CATEGORY" val="custom"/>
  <p:tag name="KSO_WM_TEMPLATE_INDEX" val="20205176"/>
  <p:tag name="KSO_WM_UNIT_LAYERLEVEL" val="1_1_1"/>
  <p:tag name="KSO_WM_TAG_VERSION" val="1.0"/>
  <p:tag name="KSO_WM_BEAUTIFY_FLAG" val="#wm#"/>
  <p:tag name="KSO_WM_UNIT_SHOW_EDIT_AREA_INDICATION" val="1"/>
  <p:tag name="KSO_WM_UNIT_TEXT_FILL_FORE_SCHEMECOLOR_INDEX" val="13"/>
  <p:tag name="KSO_WM_UNIT_TEXT_FILL_TYPE" val="1"/>
  <p:tag name="KSO_WM_UNIT_USESOURCEFORMAT_APPLY" val="0"/>
</p:tagLst>
</file>

<file path=ppt/tags/tag77.xml><?xml version="1.0" encoding="utf-8"?>
<p:tagLst xmlns:p="http://schemas.openxmlformats.org/presentationml/2006/main">
  <p:tag name="KSO_WM_SLIDE_ID" val="custom20205176_4"/>
  <p:tag name="KSO_WM_TEMPLATE_SUBCATEGORY" val="19"/>
  <p:tag name="KSO_WM_TEMPLATE_MASTER_TYPE" val="0"/>
  <p:tag name="KSO_WM_TEMPLATE_COLOR_TYPE" val="1"/>
  <p:tag name="KSO_WM_SLIDE_TYPE" val="contents"/>
  <p:tag name="KSO_WM_SLIDE_SUBTYPE" val="diag"/>
  <p:tag name="KSO_WM_SLIDE_ITEM_CNT" val="4"/>
  <p:tag name="KSO_WM_SLIDE_INDEX" val="4"/>
  <p:tag name="KSO_WM_DIAGRAM_GROUP_CODE" val="l1-1"/>
  <p:tag name="KSO_WM_SLIDE_DIAGTYPE" val="l"/>
  <p:tag name="KSO_WM_TAG_VERSION" val="1.0"/>
  <p:tag name="KSO_WM_BEAUTIFY_FLAG" val="#wm#"/>
  <p:tag name="KSO_WM_TEMPLATE_CATEGORY" val="custom"/>
  <p:tag name="KSO_WM_TEMPLATE_INDEX" val="20205176"/>
  <p:tag name="KSO_WM_SLIDE_LAYOUT" val="a_b_l"/>
  <p:tag name="KSO_WM_SLIDE_LAYOUT_CNT" val="1_1_1"/>
  <p:tag name="KSO_WM_UNIT_SHOW_EDIT_AREA_INDICATION" val="1"/>
</p:tagLst>
</file>

<file path=ppt/tags/tag78.xml><?xml version="1.0" encoding="utf-8"?>
<p:tagLst xmlns:p="http://schemas.openxmlformats.org/presentationml/2006/main">
  <p:tag name="KSO_WM_BEAUTIFY_FLAG" val="#wm#"/>
  <p:tag name="KSO_WM_TEMPLATE_CATEGORY" val="custom"/>
  <p:tag name="KSO_WM_TEMPLATE_INDEX" val="20205176"/>
</p:tagLst>
</file>

<file path=ppt/tags/tag79.xml><?xml version="1.0" encoding="utf-8"?>
<p:tagLst xmlns:p="http://schemas.openxmlformats.org/presentationml/2006/main">
  <p:tag name="KSO_WM_BEAUTIFY_FLAG" val="#wm#"/>
  <p:tag name="KSO_WM_TEMPLATE_CATEGORY" val="custom"/>
  <p:tag name="KSO_WM_TEMPLATE_INDEX" val="2020517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BEAUTIFY_FLAG" val="#wm#"/>
  <p:tag name="KSO_WM_TEMPLATE_CATEGORY" val="custom"/>
  <p:tag name="KSO_WM_TEMPLATE_INDEX" val="20205176"/>
</p:tagLst>
</file>

<file path=ppt/tags/tag81.xml><?xml version="1.0" encoding="utf-8"?>
<p:tagLst xmlns:p="http://schemas.openxmlformats.org/presentationml/2006/main">
  <p:tag name="KSO_WM_BEAUTIFY_FLAG" val="#wm#"/>
  <p:tag name="KSO_WM_TEMPLATE_CATEGORY" val="custom"/>
  <p:tag name="KSO_WM_TEMPLATE_INDEX" val="20205176"/>
</p:tagLst>
</file>

<file path=ppt/tags/tag82.xml><?xml version="1.0" encoding="utf-8"?>
<p:tagLst xmlns:p="http://schemas.openxmlformats.org/presentationml/2006/main">
  <p:tag name="KSO_WM_UNIT_PLACING_PICTURE_USER_VIEWPORT" val="{&quot;height&quot;:7410,&quot;width&quot;:15060}"/>
</p:tagLst>
</file>

<file path=ppt/tags/tag83.xml><?xml version="1.0" encoding="utf-8"?>
<p:tagLst xmlns:p="http://schemas.openxmlformats.org/presentationml/2006/main">
  <p:tag name="KSO_WM_BEAUTIFY_FLAG" val="#wm#"/>
  <p:tag name="KSO_WM_TEMPLATE_CATEGORY" val="custom"/>
  <p:tag name="KSO_WM_TEMPLATE_INDEX" val="20205176"/>
</p:tagLst>
</file>

<file path=ppt/tags/tag84.xml><?xml version="1.0" encoding="utf-8"?>
<p:tagLst xmlns:p="http://schemas.openxmlformats.org/presentationml/2006/main">
  <p:tag name="KSO_WM_BEAUTIFY_FLAG" val="#wm#"/>
  <p:tag name="KSO_WM_TEMPLATE_CATEGORY" val="custom"/>
  <p:tag name="KSO_WM_TEMPLATE_INDEX" val="20205176"/>
</p:tagLst>
</file>

<file path=ppt/tags/tag85.xml><?xml version="1.0" encoding="utf-8"?>
<p:tagLst xmlns:p="http://schemas.openxmlformats.org/presentationml/2006/main">
  <p:tag name="KSO_WM_UNIT_PLACING_PICTURE_USER_VIEWPORT" val="{&quot;height&quot;:2190,&quot;width&quot;:14040}"/>
</p:tagLst>
</file>

<file path=ppt/tags/tag86.xml><?xml version="1.0" encoding="utf-8"?>
<p:tagLst xmlns:p="http://schemas.openxmlformats.org/presentationml/2006/main">
  <p:tag name="KSO_WM_BEAUTIFY_FLAG" val="#wm#"/>
  <p:tag name="KSO_WM_TEMPLATE_CATEGORY" val="custom"/>
  <p:tag name="KSO_WM_TEMPLATE_INDEX" val="20205176"/>
</p:tagLst>
</file>

<file path=ppt/tags/tag87.xml><?xml version="1.0" encoding="utf-8"?>
<p:tagLst xmlns:p="http://schemas.openxmlformats.org/presentationml/2006/main">
  <p:tag name="KSO_WM_BEAUTIFY_FLAG" val="#wm#"/>
  <p:tag name="KSO_WM_TEMPLATE_CATEGORY" val="custom"/>
  <p:tag name="KSO_WM_TEMPLATE_INDEX" val="20205176"/>
</p:tagLst>
</file>

<file path=ppt/tags/tag88.xml><?xml version="1.0" encoding="utf-8"?>
<p:tagLst xmlns:p="http://schemas.openxmlformats.org/presentationml/2006/main">
  <p:tag name="KSO_WM_BEAUTIFY_FLAG" val="#wm#"/>
  <p:tag name="KSO_WM_TEMPLATE_CATEGORY" val="custom"/>
  <p:tag name="KSO_WM_TEMPLATE_INDEX" val="20205176"/>
</p:tagLst>
</file>

<file path=ppt/tags/tag89.xml><?xml version="1.0" encoding="utf-8"?>
<p:tagLst xmlns:p="http://schemas.openxmlformats.org/presentationml/2006/main">
  <p:tag name="KSO_WM_BEAUTIFY_FLAG" val="#wm#"/>
  <p:tag name="KSO_WM_TEMPLATE_CATEGORY" val="custom"/>
  <p:tag name="KSO_WM_TEMPLATE_INDEX" val="20205176"/>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BEAUTIFY_FLAG" val="#wm#"/>
  <p:tag name="KSO_WM_TEMPLATE_CATEGORY" val="custom"/>
  <p:tag name="KSO_WM_TEMPLATE_INDEX" val="20205176"/>
</p:tagLst>
</file>

<file path=ppt/tags/tag91.xml><?xml version="1.0" encoding="utf-8"?>
<p:tagLst xmlns:p="http://schemas.openxmlformats.org/presentationml/2006/main">
  <p:tag name="KSO_WM_BEAUTIFY_FLAG" val="#wm#"/>
  <p:tag name="KSO_WM_TEMPLATE_CATEGORY" val="custom"/>
  <p:tag name="KSO_WM_TEMPLATE_INDEX" val="20205176"/>
</p:tagLst>
</file>

<file path=ppt/tags/tag92.xml><?xml version="1.0" encoding="utf-8"?>
<p:tagLst xmlns:p="http://schemas.openxmlformats.org/presentationml/2006/main">
  <p:tag name="KSO_WM_UNIT_TABLE_BEAUTIFY" val="smartTable{3075cbe3-3476-4cb4-b565-4611c747e9a1}"/>
</p:tagLst>
</file>

<file path=ppt/tags/tag93.xml><?xml version="1.0" encoding="utf-8"?>
<p:tagLst xmlns:p="http://schemas.openxmlformats.org/presentationml/2006/main">
  <p:tag name="KSO_WM_BEAUTIFY_FLAG" val="#wm#"/>
  <p:tag name="KSO_WM_TEMPLATE_CATEGORY" val="custom"/>
  <p:tag name="KSO_WM_TEMPLATE_INDEX" val="20205176"/>
</p:tagLst>
</file>

<file path=ppt/tags/tag94.xml><?xml version="1.0" encoding="utf-8"?>
<p:tagLst xmlns:p="http://schemas.openxmlformats.org/presentationml/2006/main">
  <p:tag name="KSO_WM_BEAUTIFY_FLAG" val="#wm#"/>
  <p:tag name="KSO_WM_TEMPLATE_CATEGORY" val="custom"/>
  <p:tag name="KSO_WM_TEMPLATE_INDEX" val="20205176"/>
</p:tagLst>
</file>

<file path=ppt/tags/tag95.xml><?xml version="1.0" encoding="utf-8"?>
<p:tagLst xmlns:p="http://schemas.openxmlformats.org/presentationml/2006/main">
  <p:tag name="KSO_WM_UNIT_TABLE_BEAUTIFY" val="smartTable{d262c95a-29f1-458f-a5fa-fa75b054e0e9}"/>
</p:tagLst>
</file>

<file path=ppt/tags/tag96.xml><?xml version="1.0" encoding="utf-8"?>
<p:tagLst xmlns:p="http://schemas.openxmlformats.org/presentationml/2006/main">
  <p:tag name="KSO_WM_BEAUTIFY_FLAG" val="#wm#"/>
  <p:tag name="KSO_WM_TEMPLATE_CATEGORY" val="custom"/>
  <p:tag name="KSO_WM_TEMPLATE_INDEX" val="20205176"/>
</p:tagLst>
</file>

<file path=ppt/tags/tag97.xml><?xml version="1.0" encoding="utf-8"?>
<p:tagLst xmlns:p="http://schemas.openxmlformats.org/presentationml/2006/main">
  <p:tag name="KSO_WM_BEAUTIFY_FLAG" val="#wm#"/>
  <p:tag name="KSO_WM_TEMPLATE_CATEGORY" val="custom"/>
  <p:tag name="KSO_WM_TEMPLATE_INDEX" val="20205176"/>
</p:tagLst>
</file>

<file path=ppt/tags/tag98.xml><?xml version="1.0" encoding="utf-8"?>
<p:tagLst xmlns:p="http://schemas.openxmlformats.org/presentationml/2006/main">
  <p:tag name="KSO_WM_BEAUTIFY_FLAG" val="#wm#"/>
  <p:tag name="KSO_WM_TEMPLATE_CATEGORY" val="custom"/>
  <p:tag name="KSO_WM_TEMPLATE_INDEX" val="20205176"/>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4026</Words>
  <Application>WPS 演示</Application>
  <PresentationFormat>宽屏</PresentationFormat>
  <Paragraphs>275</Paragraphs>
  <Slides>19</Slides>
  <Notes>4</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19</vt:i4>
      </vt:variant>
    </vt:vector>
  </HeadingPairs>
  <TitlesOfParts>
    <vt:vector size="31" baseType="lpstr">
      <vt:lpstr>Arial</vt:lpstr>
      <vt:lpstr>宋体</vt:lpstr>
      <vt:lpstr>Wingdings</vt:lpstr>
      <vt:lpstr>微软雅黑</vt:lpstr>
      <vt:lpstr>Wingdings</vt:lpstr>
      <vt:lpstr>Arial Unicode MS</vt:lpstr>
      <vt:lpstr>Calibri</vt:lpstr>
      <vt:lpstr>Times New Roman</vt:lpstr>
      <vt:lpstr>仿宋_GB2312</vt:lpstr>
      <vt:lpstr>黑体</vt:lpstr>
      <vt:lpstr>仿宋</vt:lpstr>
      <vt:lpstr>Office 主题​​</vt:lpstr>
      <vt:lpstr>郑州市制造业高质量发展若干政策 及申报注意问题解读</vt:lpstr>
      <vt:lpstr>PowerPoint 演示文稿</vt:lpstr>
      <vt:lpstr>总体要求</vt:lpstr>
      <vt:lpstr>一、工业企业智能化改造项目—政策标准</vt:lpstr>
      <vt:lpstr>一、工业企业智能化改造项目—申报资料</vt:lpstr>
      <vt:lpstr>二、两化融合贯标奖励—政策标准</vt:lpstr>
      <vt:lpstr>PowerPoint 演示文稿</vt:lpstr>
      <vt:lpstr>二、两化融合贯标奖励—申报材料</vt:lpstr>
      <vt:lpstr>PowerPoint 演示文稿</vt:lpstr>
      <vt:lpstr>三、各类试点示范项目奖励—政策标准</vt:lpstr>
      <vt:lpstr>三、各类试点示范项目奖励—申报材料</vt:lpstr>
      <vt:lpstr>三、各类试点示范项目奖励—咨询方式</vt:lpstr>
      <vt:lpstr>四、企业上云补贴—政策标准</vt:lpstr>
      <vt:lpstr>四、企业上云补贴—申报材料</vt:lpstr>
      <vt:lpstr>四、企业上云补贴—申报材料</vt:lpstr>
      <vt:lpstr>四、企业上云补贴—申报材料</vt:lpstr>
      <vt:lpstr>PowerPoint 演示文稿</vt:lpstr>
      <vt:lpstr>四、企业上云补贴—申报材料</vt:lpstr>
      <vt:lpstr> 谢谢大家</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王云锋</cp:lastModifiedBy>
  <cp:revision>205</cp:revision>
  <dcterms:created xsi:type="dcterms:W3CDTF">2021-07-16T03:24:00Z</dcterms:created>
  <dcterms:modified xsi:type="dcterms:W3CDTF">2021-07-16T05:45:00Z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2052-11.1.0.10667</vt:lpwstr>
  </property>
  <property fmtid="{D5CDD505-2E9C-101B-9397-08002B2CF9AE}" pid="3" name="ICV">
    <vt:lpwstr>D3D72914F07F4664BB5E4B0BA5F9A200</vt:lpwstr>
  </property>
</Properties>
</file>