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3"/>
    <p:sldId id="259" r:id="rId5"/>
    <p:sldId id="320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5" r:id="rId17"/>
    <p:sldId id="334" r:id="rId1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6115" autoAdjust="0"/>
  </p:normalViewPr>
  <p:slideViewPr>
    <p:cSldViewPr snapToGrid="0">
      <p:cViewPr varScale="1">
        <p:scale>
          <a:sx n="143" d="100"/>
          <a:sy n="143" d="100"/>
        </p:scale>
        <p:origin x="6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C42EC-A7ED-4731-9E1D-BFF378323C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4A9C-069F-45EE-AEA5-C6E9E0C0FD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2EA4A9C-069F-45EE-AEA5-C6E9E0C0FD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2EA4A9C-069F-45EE-AEA5-C6E9E0C0FD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2EA4A9C-069F-45EE-AEA5-C6E9E0C0FD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2EA4A9C-069F-45EE-AEA5-C6E9E0C0FD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2EA4A9C-069F-45EE-AEA5-C6E9E0C0FD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2EA4A9C-069F-45EE-AEA5-C6E9E0C0FD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2EA4A9C-069F-45EE-AEA5-C6E9E0C0FD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2EA4A9C-069F-45EE-AEA5-C6E9E0C0FD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2EA4A9C-069F-45EE-AEA5-C6E9E0C0FD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2EA4A9C-069F-45EE-AEA5-C6E9E0C0FD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2EA4A9C-069F-45EE-AEA5-C6E9E0C0FD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2EA4A9C-069F-45EE-AEA5-C6E9E0C0FD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2EA4A9C-069F-45EE-AEA5-C6E9E0C0FD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2EA4A9C-069F-45EE-AEA5-C6E9E0C0FD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2EA4A9C-069F-45EE-AEA5-C6E9E0C0FD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false" advTm="4000">
        <p:split orient="vert"/>
      </p:transition>
    </mc:Choice>
    <mc:Fallback>
      <p:transition spd="slow" advClick="false" advTm="4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true"/>
          </p:cNvPicPr>
          <p:nvPr userDrawn="true"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l="32433" t="-17" r="9547" b="17"/>
          <a:stretch>
            <a:fillRect/>
          </a:stretch>
        </p:blipFill>
        <p:spPr>
          <a:xfrm>
            <a:off x="0" y="426"/>
            <a:ext cx="6715125" cy="5143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true"/>
          </p:cNvPicPr>
          <p:nvPr userDrawn="true"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l="69467" t="-17" r="9547" b="17"/>
          <a:stretch>
            <a:fillRect/>
          </a:stretch>
        </p:blipFill>
        <p:spPr>
          <a:xfrm flipH="true">
            <a:off x="6715125" y="426"/>
            <a:ext cx="2428875" cy="51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false" advTm="4000">
        <p:split orient="vert"/>
      </p:transition>
    </mc:Choice>
    <mc:Fallback>
      <p:transition spd="slow" advClick="false" advTm="4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1"/>
          <p:cNvSpPr/>
          <p:nvPr userDrawn="true"/>
        </p:nvSpPr>
        <p:spPr>
          <a:xfrm rot="16200000">
            <a:off x="-38971" y="452742"/>
            <a:ext cx="454085" cy="2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</a:endParaRPr>
          </a:p>
        </p:txBody>
      </p:sp>
      <p:sp>
        <p:nvSpPr>
          <p:cNvPr id="4" name="Rectangle 41"/>
          <p:cNvSpPr/>
          <p:nvPr userDrawn="true"/>
        </p:nvSpPr>
        <p:spPr>
          <a:xfrm rot="16200000">
            <a:off x="-158738" y="398062"/>
            <a:ext cx="454085" cy="136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</a:endParaRPr>
          </a:p>
        </p:txBody>
      </p:sp>
      <p:cxnSp>
        <p:nvCxnSpPr>
          <p:cNvPr id="5" name="直接连接符 4"/>
          <p:cNvCxnSpPr/>
          <p:nvPr userDrawn="true"/>
        </p:nvCxnSpPr>
        <p:spPr>
          <a:xfrm>
            <a:off x="2731303" y="470608"/>
            <a:ext cx="62414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false" advTm="4000">
        <p:random/>
      </p:transition>
    </mc:Choice>
    <mc:Fallback>
      <p:transition spd="slow" advClick="false" advTm="4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 userDrawn="true"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764677" y="775704"/>
            <a:ext cx="3037046" cy="3037046"/>
          </a:xfrm>
          <a:prstGeom prst="rect">
            <a:avLst/>
          </a:prstGeom>
        </p:spPr>
      </p:pic>
      <p:grpSp>
        <p:nvGrpSpPr>
          <p:cNvPr id="3" name="组合 2"/>
          <p:cNvGrpSpPr/>
          <p:nvPr userDrawn="true"/>
        </p:nvGrpSpPr>
        <p:grpSpPr>
          <a:xfrm>
            <a:off x="3457099" y="1606391"/>
            <a:ext cx="5686425" cy="3810"/>
            <a:chOff x="7259" y="3373"/>
            <a:chExt cx="11940" cy="8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 userDrawn="true"/>
        </p:nvGrpSpPr>
        <p:grpSpPr>
          <a:xfrm>
            <a:off x="0" y="3604573"/>
            <a:ext cx="6209348" cy="3810"/>
            <a:chOff x="0" y="7413"/>
            <a:chExt cx="13038" cy="8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false" advTm="4000">
        <p:random/>
      </p:transition>
    </mc:Choice>
    <mc:Fallback>
      <p:transition spd="slow" advClick="false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true" noChangeAspect="true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8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-3764"/>
            <a:ext cx="9144000" cy="514705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l="18397"/>
          <a:stretch>
            <a:fillRect/>
          </a:stretch>
        </p:blipFill>
        <p:spPr>
          <a:xfrm flipH="true">
            <a:off x="378" y="213"/>
            <a:ext cx="9143622" cy="5143075"/>
          </a:xfrm>
          <a:prstGeom prst="rect">
            <a:avLst/>
          </a:prstGeom>
        </p:spPr>
      </p:pic>
      <p:pic>
        <p:nvPicPr>
          <p:cNvPr id="19" name="图片 18" descr="图片包含 室内&#10;&#10;已生成极高可信度的说明"/>
          <p:cNvPicPr>
            <a:picLocks noChangeAspect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>
          <a:xfrm>
            <a:off x="0" y="46698"/>
            <a:ext cx="3457575" cy="51434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true"/>
          </p:cNvPicPr>
          <p:nvPr/>
        </p:nvPicPr>
        <p:blipFill rotWithShape="true">
          <a:blip r:embed="rId4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l="46" t="-4" r="71357" b="42781"/>
          <a:stretch>
            <a:fillRect/>
          </a:stretch>
        </p:blipFill>
        <p:spPr>
          <a:xfrm>
            <a:off x="1" y="-3764"/>
            <a:ext cx="1416548" cy="159443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true"/>
          </p:cNvPicPr>
          <p:nvPr/>
        </p:nvPicPr>
        <p:blipFill rotWithShape="true">
          <a:blip r:embed="rId5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l="23263" t="83892"/>
          <a:stretch>
            <a:fillRect/>
          </a:stretch>
        </p:blipFill>
        <p:spPr>
          <a:xfrm>
            <a:off x="2403984" y="4315038"/>
            <a:ext cx="7016242" cy="828462"/>
          </a:xfrm>
          <a:prstGeom prst="rect">
            <a:avLst/>
          </a:prstGeom>
        </p:spPr>
      </p:pic>
      <p:sp>
        <p:nvSpPr>
          <p:cNvPr id="35" name="文本框 34"/>
          <p:cNvSpPr txBox="true"/>
          <p:nvPr/>
        </p:nvSpPr>
        <p:spPr>
          <a:xfrm>
            <a:off x="2981325" y="2524760"/>
            <a:ext cx="4137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4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——</a:t>
            </a:r>
            <a:r>
              <a:rPr kumimoji="1" lang="zh-CN" altLang="en-US" sz="24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信息化方向</a:t>
            </a:r>
            <a:endParaRPr kumimoji="1" lang="zh-CN" altLang="en-US" sz="24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true"/>
          <p:nvPr/>
        </p:nvSpPr>
        <p:spPr>
          <a:xfrm>
            <a:off x="1178040" y="1202716"/>
            <a:ext cx="6786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ea"/>
              </a:rPr>
              <a:t>郑州市支持制造业高质量发展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ea"/>
            </a:endParaRP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ea"/>
              </a:rPr>
              <a:t>若干政策</a:t>
            </a:r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宣讲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true"/>
          <p:nvPr/>
        </p:nvSpPr>
        <p:spPr>
          <a:xfrm>
            <a:off x="2448101" y="4373737"/>
            <a:ext cx="4247798" cy="4064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sz="1800" dirty="0">
                <a:solidFill>
                  <a:schemeClr val="bg1"/>
                </a:solidFill>
                <a:latin typeface="+mn-ea"/>
                <a:cs typeface="+mn-ea"/>
              </a:rPr>
              <a:t>2021</a:t>
            </a:r>
            <a:r>
              <a:rPr lang="zh-CN" altLang="en-US" sz="1800" dirty="0">
                <a:solidFill>
                  <a:schemeClr val="bg1"/>
                </a:solidFill>
                <a:latin typeface="+mn-ea"/>
                <a:cs typeface="+mn-ea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latin typeface="+mn-ea"/>
                <a:cs typeface="+mn-ea"/>
              </a:rPr>
              <a:t>7</a:t>
            </a:r>
            <a:r>
              <a:rPr lang="zh-CN" altLang="en-US" sz="1800" dirty="0">
                <a:solidFill>
                  <a:schemeClr val="bg1"/>
                </a:solidFill>
                <a:latin typeface="+mn-ea"/>
                <a:cs typeface="+mn-ea"/>
              </a:rPr>
              <a:t>月</a:t>
            </a:r>
            <a:endParaRPr lang="zh-CN" altLang="en-US" sz="18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8" name="TextBox 35"/>
          <p:cNvSpPr txBox="true"/>
          <p:nvPr/>
        </p:nvSpPr>
        <p:spPr>
          <a:xfrm>
            <a:off x="2481581" y="3592176"/>
            <a:ext cx="418083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郑州市工业和信息化局</a:t>
            </a:r>
            <a:endParaRPr 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信息化工作处</a:t>
            </a:r>
            <a:endParaRPr 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3" grpId="0"/>
      <p:bldP spid="16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true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82" name="图片 481" descr="图片包含 室内&#10;&#10;已生成极高可信度的说明"/>
          <p:cNvPicPr>
            <a:picLocks noChangeAspect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>
          <a:xfrm>
            <a:off x="0" y="46698"/>
            <a:ext cx="3457575" cy="514349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914400" y="1022350"/>
            <a:ext cx="6979920" cy="299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申报材料（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项）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1.奖补专项资金申报表1-3和表2；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2.国家主管部门批准营业的证件复印件（“多证合一”，提供营业执照复印件）；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3.经会计师事务所审计的企业度审计报告（带验证码或防伪标识）；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4.获评试点示范的认定文件；获评试点示范的原始申报材料（不含证明性附件）、试点示范成效报告及证明材料。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菱形 19"/>
          <p:cNvSpPr/>
          <p:nvPr/>
        </p:nvSpPr>
        <p:spPr>
          <a:xfrm>
            <a:off x="545920" y="1022409"/>
            <a:ext cx="368006" cy="36800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39"/>
          <p:cNvSpPr txBox="true"/>
          <p:nvPr/>
        </p:nvSpPr>
        <p:spPr>
          <a:xfrm>
            <a:off x="239533" y="258462"/>
            <a:ext cx="39738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各类试点示范项目奖励</a:t>
            </a:r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软件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等腰三角形 1"/>
          <p:cNvSpPr/>
          <p:nvPr/>
        </p:nvSpPr>
        <p:spPr>
          <a:xfrm rot="5400000">
            <a:off x="-21726" y="353512"/>
            <a:ext cx="315013" cy="2715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ldLvl="0" animBg="true"/>
      <p:bldP spid="20" grpId="1" bldLvl="0" animBg="tru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-10712" y="-1"/>
            <a:ext cx="9154712" cy="51435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true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3164793" y="322763"/>
            <a:ext cx="2990071" cy="2990071"/>
          </a:xfrm>
          <a:prstGeom prst="rect">
            <a:avLst/>
          </a:prstGeom>
        </p:spPr>
      </p:pic>
      <p:sp>
        <p:nvSpPr>
          <p:cNvPr id="5" name="文本框 4"/>
          <p:cNvSpPr txBox="true"/>
          <p:nvPr/>
        </p:nvSpPr>
        <p:spPr>
          <a:xfrm>
            <a:off x="3712394" y="1107990"/>
            <a:ext cx="1719212" cy="141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6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4</a:t>
            </a:r>
            <a:endParaRPr lang="en-US" altLang="zh-CN" sz="86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6" name="文本框 5"/>
          <p:cNvSpPr txBox="true"/>
          <p:nvPr/>
        </p:nvSpPr>
        <p:spPr>
          <a:xfrm>
            <a:off x="1480820" y="2983230"/>
            <a:ext cx="64852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软件企业认证奖励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（软件和信息技术服务业）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true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82" name="图片 481" descr="图片包含 室内&#10;&#10;已生成极高可信度的说明"/>
          <p:cNvPicPr>
            <a:picLocks noChangeAspect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>
          <a:xfrm>
            <a:off x="0" y="46698"/>
            <a:ext cx="3457575" cy="5143492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066165" y="2406015"/>
            <a:ext cx="6879590" cy="2168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2.支持标准：对首次获得五级软件能力成熟度模型集成（CMMI）认证和一级信息技术服务标准（ITSS）认证的规模以上软件和信息技术服务业企业，给予30万元的一次性奖励。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注意：申报企业须按规定纳入工业和信息化部信息产业运行监测平台（https：//xxcyqiye.miit.gov.cn）。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65835" y="1022350"/>
            <a:ext cx="697992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1.支持范围：获得认证的规模以上软件和信息技术服务业企业。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菱形 19"/>
          <p:cNvSpPr/>
          <p:nvPr/>
        </p:nvSpPr>
        <p:spPr>
          <a:xfrm>
            <a:off x="545920" y="1022409"/>
            <a:ext cx="368006" cy="36800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701135" y="2538474"/>
            <a:ext cx="368006" cy="36800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39"/>
          <p:cNvSpPr txBox="true"/>
          <p:nvPr/>
        </p:nvSpPr>
        <p:spPr>
          <a:xfrm>
            <a:off x="239533" y="258462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软件企业认证奖励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等腰三角形 1"/>
          <p:cNvSpPr/>
          <p:nvPr/>
        </p:nvSpPr>
        <p:spPr>
          <a:xfrm rot="5400000">
            <a:off x="-21726" y="353512"/>
            <a:ext cx="315013" cy="2715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bldLvl="0" animBg="true"/>
      <p:bldP spid="20" grpId="1" bldLvl="0" animBg="true"/>
      <p:bldP spid="21" grpId="0" bldLvl="0" animBg="true"/>
      <p:bldP spid="21" grpId="1" bldLvl="0" animBg="tru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true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82" name="图片 481" descr="图片包含 室内&#10;&#10;已生成极高可信度的说明"/>
          <p:cNvPicPr>
            <a:picLocks noChangeAspect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>
          <a:xfrm>
            <a:off x="0" y="46698"/>
            <a:ext cx="3457575" cy="514349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914400" y="1022350"/>
            <a:ext cx="697992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申报材料（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项）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1.奖补专项资金申报表1-3和表2；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2.国家主管部门批准营业的证件复印件（“多证合一”，提供营业执照复印件）；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3.规模以上企业自证材料（统计联网直报平台企业年报截图，带组织机构代码）；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4.经会计师事务所审计的企业度审计报告（带验证码或防伪标识）；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5.企业获得的认证证书。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菱形 19"/>
          <p:cNvSpPr/>
          <p:nvPr/>
        </p:nvSpPr>
        <p:spPr>
          <a:xfrm>
            <a:off x="545920" y="1022409"/>
            <a:ext cx="368006" cy="36800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39"/>
          <p:cNvSpPr txBox="true"/>
          <p:nvPr/>
        </p:nvSpPr>
        <p:spPr>
          <a:xfrm>
            <a:off x="239533" y="258462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软件企业认证奖励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等腰三角形 1"/>
          <p:cNvSpPr/>
          <p:nvPr/>
        </p:nvSpPr>
        <p:spPr>
          <a:xfrm rot="5400000">
            <a:off x="-21726" y="353512"/>
            <a:ext cx="315013" cy="2715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ldLvl="0" animBg="true"/>
      <p:bldP spid="20" grpId="1" bldLvl="0" animBg="tru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-3764"/>
            <a:ext cx="9144000" cy="514705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l="18397"/>
          <a:stretch>
            <a:fillRect/>
          </a:stretch>
        </p:blipFill>
        <p:spPr>
          <a:xfrm flipH="true">
            <a:off x="378" y="213"/>
            <a:ext cx="9143622" cy="5143075"/>
          </a:xfrm>
          <a:prstGeom prst="rect">
            <a:avLst/>
          </a:prstGeom>
        </p:spPr>
      </p:pic>
      <p:pic>
        <p:nvPicPr>
          <p:cNvPr id="19" name="图片 18" descr="图片包含 室内&#10;&#10;已生成极高可信度的说明"/>
          <p:cNvPicPr>
            <a:picLocks noChangeAspect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>
          <a:xfrm>
            <a:off x="0" y="46698"/>
            <a:ext cx="3457575" cy="51434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true"/>
          </p:cNvPicPr>
          <p:nvPr/>
        </p:nvPicPr>
        <p:blipFill rotWithShape="true">
          <a:blip r:embed="rId4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l="46" t="-4" r="71357" b="42781"/>
          <a:stretch>
            <a:fillRect/>
          </a:stretch>
        </p:blipFill>
        <p:spPr>
          <a:xfrm>
            <a:off x="1" y="-3764"/>
            <a:ext cx="1416548" cy="159443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true"/>
          </p:cNvPicPr>
          <p:nvPr/>
        </p:nvPicPr>
        <p:blipFill rotWithShape="true">
          <a:blip r:embed="rId5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l="23263" t="83892"/>
          <a:stretch>
            <a:fillRect/>
          </a:stretch>
        </p:blipFill>
        <p:spPr>
          <a:xfrm>
            <a:off x="2403984" y="4315038"/>
            <a:ext cx="7016242" cy="828462"/>
          </a:xfrm>
          <a:prstGeom prst="rect">
            <a:avLst/>
          </a:prstGeom>
        </p:spPr>
      </p:pic>
      <p:sp>
        <p:nvSpPr>
          <p:cNvPr id="35" name="文本框 34"/>
          <p:cNvSpPr txBox="true"/>
          <p:nvPr/>
        </p:nvSpPr>
        <p:spPr>
          <a:xfrm>
            <a:off x="1247140" y="1742440"/>
            <a:ext cx="76523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80604020202020204" pitchFamily="34" charset="0"/>
                <a:ea typeface="黑体" panose="02010609060101010101" charset="-122"/>
                <a:sym typeface="+mn-ea"/>
              </a:rPr>
              <a:t>业务咨询：市工信局信息化处</a:t>
            </a:r>
            <a:endParaRPr lang="zh-CN" altLang="en-US" sz="2400" dirty="0">
              <a:solidFill>
                <a:schemeClr val="bg1"/>
              </a:solidFill>
              <a:latin typeface="Arial" panose="02080604020202020204" pitchFamily="34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80604020202020204" pitchFamily="34" charset="0"/>
                <a:ea typeface="黑体" panose="02010609060101010101" charset="-122"/>
                <a:sym typeface="+mn-ea"/>
              </a:rPr>
              <a:t>电       话：</a:t>
            </a:r>
            <a:r>
              <a:rPr lang="en-US" altLang="zh-CN" sz="2400">
                <a:solidFill>
                  <a:schemeClr val="bg1"/>
                </a:solidFill>
                <a:latin typeface="Arial" panose="02080604020202020204" pitchFamily="34" charset="0"/>
                <a:ea typeface="黑体" panose="02010609060101010101" charset="-122"/>
                <a:sym typeface="+mn-ea"/>
              </a:rPr>
              <a:t>67886922        </a:t>
            </a:r>
            <a:endParaRPr lang="en-US" altLang="zh-CN" sz="2400">
              <a:solidFill>
                <a:schemeClr val="bg1"/>
              </a:solidFill>
              <a:latin typeface="Arial" panose="02080604020202020204" pitchFamily="34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80604020202020204" pitchFamily="34" charset="0"/>
                <a:ea typeface="黑体" panose="02010609060101010101" charset="-122"/>
                <a:sym typeface="+mn-ea"/>
              </a:rPr>
              <a:t>邮       箱：</a:t>
            </a:r>
            <a:r>
              <a:rPr lang="en-US" altLang="zh-CN" sz="2400">
                <a:solidFill>
                  <a:schemeClr val="bg1"/>
                </a:solidFill>
                <a:latin typeface="Arial" panose="02080604020202020204" pitchFamily="34" charset="0"/>
                <a:ea typeface="黑体" panose="02010609060101010101" charset="-122"/>
                <a:sym typeface="+mn-ea"/>
              </a:rPr>
              <a:t>zzsxxhgzc@126.com</a:t>
            </a:r>
            <a:endParaRPr kumimoji="1" lang="en-US" altLang="zh-CN" sz="2400" dirty="0">
              <a:solidFill>
                <a:schemeClr val="bg1"/>
              </a:solidFill>
              <a:latin typeface="Arial" panose="02080604020202020204" pitchFamily="34" charset="0"/>
              <a:ea typeface="黑体" panose="02010609060101010101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-3764"/>
            <a:ext cx="9144000" cy="514705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l="18397"/>
          <a:stretch>
            <a:fillRect/>
          </a:stretch>
        </p:blipFill>
        <p:spPr>
          <a:xfrm flipH="true">
            <a:off x="378" y="213"/>
            <a:ext cx="9143622" cy="5143075"/>
          </a:xfrm>
          <a:prstGeom prst="rect">
            <a:avLst/>
          </a:prstGeom>
        </p:spPr>
      </p:pic>
      <p:pic>
        <p:nvPicPr>
          <p:cNvPr id="19" name="图片 18" descr="图片包含 室内&#10;&#10;已生成极高可信度的说明"/>
          <p:cNvPicPr>
            <a:picLocks noChangeAspect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>
          <a:xfrm>
            <a:off x="0" y="46698"/>
            <a:ext cx="3457575" cy="51434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true"/>
          </p:cNvPicPr>
          <p:nvPr/>
        </p:nvPicPr>
        <p:blipFill rotWithShape="true">
          <a:blip r:embed="rId4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l="46" t="-4" r="71357" b="42781"/>
          <a:stretch>
            <a:fillRect/>
          </a:stretch>
        </p:blipFill>
        <p:spPr>
          <a:xfrm>
            <a:off x="1" y="-3764"/>
            <a:ext cx="1416548" cy="159443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true"/>
          </p:cNvPicPr>
          <p:nvPr/>
        </p:nvPicPr>
        <p:blipFill rotWithShape="true">
          <a:blip r:embed="rId5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l="23263" t="83892"/>
          <a:stretch>
            <a:fillRect/>
          </a:stretch>
        </p:blipFill>
        <p:spPr>
          <a:xfrm>
            <a:off x="2403984" y="4315038"/>
            <a:ext cx="7016242" cy="828462"/>
          </a:xfrm>
          <a:prstGeom prst="rect">
            <a:avLst/>
          </a:prstGeom>
        </p:spPr>
      </p:pic>
      <p:sp>
        <p:nvSpPr>
          <p:cNvPr id="13" name="文本框 12"/>
          <p:cNvSpPr txBox="true"/>
          <p:nvPr/>
        </p:nvSpPr>
        <p:spPr>
          <a:xfrm>
            <a:off x="3211310" y="2216176"/>
            <a:ext cx="2722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ea"/>
              </a:rPr>
              <a:t>谢谢大家！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true"/>
          <p:nvPr/>
        </p:nvSpPr>
        <p:spPr>
          <a:xfrm>
            <a:off x="2449371" y="4314682"/>
            <a:ext cx="4247798" cy="4064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sz="1800" dirty="0">
                <a:solidFill>
                  <a:schemeClr val="bg1"/>
                </a:solidFill>
                <a:latin typeface="+mn-ea"/>
                <a:cs typeface="+mn-ea"/>
              </a:rPr>
              <a:t>2021</a:t>
            </a:r>
            <a:r>
              <a:rPr lang="zh-CN" altLang="en-US" sz="1800" dirty="0">
                <a:solidFill>
                  <a:schemeClr val="bg1"/>
                </a:solidFill>
                <a:latin typeface="+mn-ea"/>
                <a:cs typeface="+mn-ea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latin typeface="+mn-ea"/>
                <a:cs typeface="+mn-ea"/>
              </a:rPr>
              <a:t>7</a:t>
            </a:r>
            <a:r>
              <a:rPr lang="zh-CN" altLang="en-US" sz="1800" dirty="0">
                <a:solidFill>
                  <a:schemeClr val="bg1"/>
                </a:solidFill>
                <a:latin typeface="+mn-ea"/>
                <a:cs typeface="+mn-ea"/>
              </a:rPr>
              <a:t>月</a:t>
            </a:r>
            <a:endParaRPr lang="zh-CN" altLang="en-US" sz="1800" dirty="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-10712" y="-1"/>
            <a:ext cx="9154712" cy="51435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true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3164793" y="322763"/>
            <a:ext cx="2990071" cy="2990071"/>
          </a:xfrm>
          <a:prstGeom prst="rect">
            <a:avLst/>
          </a:prstGeom>
        </p:spPr>
      </p:pic>
      <p:sp>
        <p:nvSpPr>
          <p:cNvPr id="5" name="文本框 4"/>
          <p:cNvSpPr txBox="true"/>
          <p:nvPr/>
        </p:nvSpPr>
        <p:spPr>
          <a:xfrm>
            <a:off x="3712394" y="1107990"/>
            <a:ext cx="1719212" cy="141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6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1</a:t>
            </a:r>
            <a:endParaRPr lang="en-US" altLang="zh-CN" sz="86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6" name="文本框 5"/>
          <p:cNvSpPr txBox="true"/>
          <p:nvPr/>
        </p:nvSpPr>
        <p:spPr>
          <a:xfrm>
            <a:off x="1480820" y="2983230"/>
            <a:ext cx="64852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支持重点新兴领域加快发展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（软件和信息技术服务业）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true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82" name="图片 481" descr="图片包含 室内&#10;&#10;已生成极高可信度的说明"/>
          <p:cNvPicPr>
            <a:picLocks noChangeAspect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>
          <a:xfrm>
            <a:off x="0" y="46698"/>
            <a:ext cx="3457575" cy="5143492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066165" y="2406015"/>
            <a:ext cx="6879590" cy="2168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2.支持标准：经市有关部门认定入库的规模以上企业，以上年为基数，主营业务收入5000万元以上，每增长1个百分点，奖励5万元，单个企业每年最高不超过300万元。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注意：申报企业</a:t>
            </a: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须按规定纳入工业和信息化部信息产业运行监测平台（https：//xxcyqiye.miit.gov.cn）。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65835" y="1022350"/>
            <a:ext cx="697992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1.支持范围：2020年主营业务收入增长1个百分点以上的智能装备企业</a:t>
            </a:r>
            <a:r>
              <a:rPr kumimoji="0" 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机器人、数控机床、增材制造等）、电子信息关键制造业企业（传感器、芯片、晶圆、面板等）、软件和信息技术服务企业。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菱形 19"/>
          <p:cNvSpPr/>
          <p:nvPr/>
        </p:nvSpPr>
        <p:spPr>
          <a:xfrm>
            <a:off x="545920" y="1022409"/>
            <a:ext cx="368006" cy="36800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701135" y="2538474"/>
            <a:ext cx="368006" cy="36800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39"/>
          <p:cNvSpPr txBox="true"/>
          <p:nvPr/>
        </p:nvSpPr>
        <p:spPr>
          <a:xfrm>
            <a:off x="239533" y="258462"/>
            <a:ext cx="45834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支持重点新兴领域加快发展</a:t>
            </a:r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软件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等腰三角形 1"/>
          <p:cNvSpPr/>
          <p:nvPr/>
        </p:nvSpPr>
        <p:spPr>
          <a:xfrm rot="5400000">
            <a:off x="-21726" y="353512"/>
            <a:ext cx="315013" cy="2715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bldLvl="0" animBg="true"/>
      <p:bldP spid="20" grpId="1" bldLvl="0" animBg="true"/>
      <p:bldP spid="21" grpId="0" bldLvl="0" animBg="true"/>
      <p:bldP spid="21" grpId="1" bldLvl="0" animBg="tru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true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82" name="图片 481" descr="图片包含 室内&#10;&#10;已生成极高可信度的说明"/>
          <p:cNvPicPr>
            <a:picLocks noChangeAspect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>
          <a:xfrm>
            <a:off x="0" y="46698"/>
            <a:ext cx="3457575" cy="514349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914400" y="1022350"/>
            <a:ext cx="6979920" cy="3830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申报材料（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项）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1.奖补专项资金申报表1-1和表2；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2.国家主管部门批准营业的证件复印件（“多证合一”，提供营业执照复印件）；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3.规模以上企业自证材料（统计联网直报平台企业年报截图，带组织机构代码）；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4.经会计师事务所审计的企业2019年度和2020年度审计报告（带验证码或防伪标识）；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5.2019年度、2020年度企业所得税年度纳税申报表。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菱形 19"/>
          <p:cNvSpPr/>
          <p:nvPr/>
        </p:nvSpPr>
        <p:spPr>
          <a:xfrm>
            <a:off x="545920" y="1022409"/>
            <a:ext cx="368006" cy="36800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39"/>
          <p:cNvSpPr txBox="true"/>
          <p:nvPr/>
        </p:nvSpPr>
        <p:spPr>
          <a:xfrm>
            <a:off x="239533" y="258462"/>
            <a:ext cx="45834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支持重点新兴领域加快发展</a:t>
            </a:r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软件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等腰三角形 1"/>
          <p:cNvSpPr/>
          <p:nvPr/>
        </p:nvSpPr>
        <p:spPr>
          <a:xfrm rot="5400000">
            <a:off x="-21726" y="353512"/>
            <a:ext cx="315013" cy="2715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ldLvl="0" animBg="true"/>
      <p:bldP spid="20" grpId="1" bldLvl="0" animBg="tru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-10712" y="-1"/>
            <a:ext cx="9154712" cy="51435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true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3164793" y="322763"/>
            <a:ext cx="2990071" cy="2990071"/>
          </a:xfrm>
          <a:prstGeom prst="rect">
            <a:avLst/>
          </a:prstGeom>
        </p:spPr>
      </p:pic>
      <p:sp>
        <p:nvSpPr>
          <p:cNvPr id="5" name="文本框 4"/>
          <p:cNvSpPr txBox="true"/>
          <p:nvPr/>
        </p:nvSpPr>
        <p:spPr>
          <a:xfrm>
            <a:off x="3712394" y="1107990"/>
            <a:ext cx="1719212" cy="141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6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2</a:t>
            </a:r>
            <a:endParaRPr lang="en-US" altLang="zh-CN" sz="86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6" name="文本框 5"/>
          <p:cNvSpPr txBox="true"/>
          <p:nvPr/>
        </p:nvSpPr>
        <p:spPr>
          <a:xfrm>
            <a:off x="1480820" y="2983230"/>
            <a:ext cx="64852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企业开拓国内市场补贴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（软件和信息技术服务业）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true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82" name="图片 481" descr="图片包含 室内&#10;&#10;已生成极高可信度的说明"/>
          <p:cNvPicPr>
            <a:picLocks noChangeAspect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>
          <a:xfrm>
            <a:off x="0" y="46698"/>
            <a:ext cx="3457575" cy="5143492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066165" y="2406015"/>
            <a:ext cx="687959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.支持标准：按照场地租赁费、布展费的70%给予补贴，每个企业每年补贴金额不超过100万元；对于在中央一级媒体做产品广告的工业企业，按照广告费的5%给予补贴。以上奖励，每户企业每年补贴额不超过300万元。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8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注意：申报企业须按规定纳入工业和信息化部信息产业运行监测平台（https：//xxcyqiye.miit.gov.cn）。</a:t>
            </a:r>
            <a:endParaRPr lang="zh-CN" sz="1800" b="1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65835" y="1022350"/>
            <a:ext cx="6979920" cy="8185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1.支持范围：参加郑州市工信局组织的各级展销会、博览会的企业；在中央一级媒体做产品广告的工业企业。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菱形 19"/>
          <p:cNvSpPr/>
          <p:nvPr/>
        </p:nvSpPr>
        <p:spPr>
          <a:xfrm>
            <a:off x="545920" y="1022409"/>
            <a:ext cx="368006" cy="36800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701135" y="2538474"/>
            <a:ext cx="368006" cy="36800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39"/>
          <p:cNvSpPr txBox="true"/>
          <p:nvPr/>
        </p:nvSpPr>
        <p:spPr>
          <a:xfrm>
            <a:off x="239533" y="258462"/>
            <a:ext cx="39738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企业开拓国内市场补贴</a:t>
            </a:r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软件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等腰三角形 1"/>
          <p:cNvSpPr/>
          <p:nvPr/>
        </p:nvSpPr>
        <p:spPr>
          <a:xfrm rot="5400000">
            <a:off x="-21726" y="353512"/>
            <a:ext cx="315013" cy="2715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bldLvl="0" animBg="true"/>
      <p:bldP spid="20" grpId="1" bldLvl="0" animBg="true"/>
      <p:bldP spid="21" grpId="0" bldLvl="0" animBg="true"/>
      <p:bldP spid="21" grpId="1" bldLvl="0" animBg="tru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true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82" name="图片 481" descr="图片包含 室内&#10;&#10;已生成极高可信度的说明"/>
          <p:cNvPicPr>
            <a:picLocks noChangeAspect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>
          <a:xfrm>
            <a:off x="0" y="46698"/>
            <a:ext cx="3457575" cy="514349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914400" y="1022350"/>
            <a:ext cx="697992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申报材料（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项）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1.奖补专项资金申报表1-1和表2；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2.国家主管部门批准营业的证件复印件（“多证合一”，提供营业执照复印件）；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3.郑州市工信局组织参展的证明材料；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4.申请参展补贴的提供场地租赁和布展的合同、增值税发票、支付凭证、展会现场照片、布局图等证明材料；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菱形 19"/>
          <p:cNvSpPr/>
          <p:nvPr/>
        </p:nvSpPr>
        <p:spPr>
          <a:xfrm>
            <a:off x="545920" y="1022409"/>
            <a:ext cx="368006" cy="36800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39"/>
          <p:cNvSpPr txBox="true"/>
          <p:nvPr/>
        </p:nvSpPr>
        <p:spPr>
          <a:xfrm>
            <a:off x="239533" y="258462"/>
            <a:ext cx="39738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企业开拓国内市场补贴</a:t>
            </a:r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软件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等腰三角形 1"/>
          <p:cNvSpPr/>
          <p:nvPr/>
        </p:nvSpPr>
        <p:spPr>
          <a:xfrm rot="5400000">
            <a:off x="-21726" y="353512"/>
            <a:ext cx="315013" cy="2715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ldLvl="0" animBg="true"/>
      <p:bldP spid="20" grpId="1" bldLvl="0" animBg="tru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-10712" y="-1"/>
            <a:ext cx="9154712" cy="51435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true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3164793" y="322763"/>
            <a:ext cx="2990071" cy="2990071"/>
          </a:xfrm>
          <a:prstGeom prst="rect">
            <a:avLst/>
          </a:prstGeom>
        </p:spPr>
      </p:pic>
      <p:sp>
        <p:nvSpPr>
          <p:cNvPr id="5" name="文本框 4"/>
          <p:cNvSpPr txBox="true"/>
          <p:nvPr/>
        </p:nvSpPr>
        <p:spPr>
          <a:xfrm>
            <a:off x="3712394" y="1107990"/>
            <a:ext cx="1719212" cy="141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6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en-US" altLang="zh-CN" sz="86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6" name="文本框 5"/>
          <p:cNvSpPr txBox="true"/>
          <p:nvPr/>
        </p:nvSpPr>
        <p:spPr>
          <a:xfrm>
            <a:off x="1480820" y="2983230"/>
            <a:ext cx="64852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各类试点示范项目奖励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（软件和信息技术服务业）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true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82" name="图片 481" descr="图片包含 室内&#10;&#10;已生成极高可信度的说明"/>
          <p:cNvPicPr>
            <a:picLocks noChangeAspect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>
          <a:xfrm>
            <a:off x="0" y="46698"/>
            <a:ext cx="3457575" cy="5143492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066165" y="2406015"/>
            <a:ext cx="6879590" cy="2168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2.支持标准：对于获评国家（以工业和信息化部正式认定文件为准）、省级（以省工业和信息化厅正式认定文件为准）试点示范的，经考核评估后，分别给予300万元、100万元的一次性奖励。</a:t>
            </a:r>
            <a:endParaRPr kumimoji="0" 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8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注意：申报企业须按规定纳入工业和信息化部信息产业运行监测平台（https：//xxcyqiye.miit.gov.cn）。</a:t>
            </a:r>
            <a:endParaRPr lang="zh-CN" sz="1800" b="1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65835" y="1022350"/>
            <a:ext cx="697992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1.支持范围：获得工业和信息化部及省工业和信息化厅评定的2020年度“大数据、网络安全”类试点示范称号的企业。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菱形 19"/>
          <p:cNvSpPr/>
          <p:nvPr/>
        </p:nvSpPr>
        <p:spPr>
          <a:xfrm>
            <a:off x="545920" y="1022409"/>
            <a:ext cx="368006" cy="36800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701135" y="2538474"/>
            <a:ext cx="368006" cy="36800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39"/>
          <p:cNvSpPr txBox="true"/>
          <p:nvPr/>
        </p:nvSpPr>
        <p:spPr>
          <a:xfrm>
            <a:off x="239533" y="258462"/>
            <a:ext cx="39738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各类试点示范项目奖励</a:t>
            </a:r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软件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等腰三角形 1"/>
          <p:cNvSpPr/>
          <p:nvPr/>
        </p:nvSpPr>
        <p:spPr>
          <a:xfrm rot="5400000">
            <a:off x="-21726" y="353512"/>
            <a:ext cx="315013" cy="2715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bldLvl="0" animBg="true"/>
      <p:bldP spid="20" grpId="1" bldLvl="0" animBg="true"/>
      <p:bldP spid="21" grpId="0" bldLvl="0" animBg="true"/>
      <p:bldP spid="21" grpId="1" bldLvl="0" animBg="true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1725</Words>
  <Application>WPS 演示</Application>
  <PresentationFormat>全屏显示(16:9)</PresentationFormat>
  <Paragraphs>101</Paragraphs>
  <Slides>15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Nimbus Roman No9 L</vt:lpstr>
      <vt:lpstr>微软雅黑</vt:lpstr>
      <vt:lpstr>黑体</vt:lpstr>
      <vt:lpstr>Impact</vt:lpstr>
      <vt:lpstr>Droid Arabic Kufi</vt:lpstr>
      <vt:lpstr>宋体</vt:lpstr>
      <vt:lpstr>Arial Unicode MS</vt:lpstr>
      <vt:lpstr>等线</vt:lpstr>
      <vt:lpstr>仿宋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东</cp:lastModifiedBy>
  <cp:revision>110</cp:revision>
  <dcterms:created xsi:type="dcterms:W3CDTF">2021-07-27T07:51:49Z</dcterms:created>
  <dcterms:modified xsi:type="dcterms:W3CDTF">2021-07-27T07:51:49Z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2052-11.1.0.10161</vt:lpwstr>
  </property>
  <property fmtid="{D5CDD505-2E9C-101B-9397-08002B2CF9AE}" pid="3" name="KSOTemplateUUID">
    <vt:lpwstr>v1.0_mb_pMnnMYytn+GnkbcEDm/1ag==</vt:lpwstr>
  </property>
</Properties>
</file>